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350" r:id="rId2"/>
    <p:sldId id="297" r:id="rId3"/>
    <p:sldId id="277" r:id="rId4"/>
    <p:sldId id="279" r:id="rId5"/>
    <p:sldId id="332" r:id="rId6"/>
    <p:sldId id="335" r:id="rId7"/>
    <p:sldId id="324" r:id="rId8"/>
    <p:sldId id="317" r:id="rId9"/>
    <p:sldId id="320" r:id="rId10"/>
    <p:sldId id="282" r:id="rId11"/>
    <p:sldId id="318" r:id="rId12"/>
    <p:sldId id="322" r:id="rId13"/>
    <p:sldId id="323" r:id="rId14"/>
    <p:sldId id="319" r:id="rId15"/>
    <p:sldId id="303" r:id="rId16"/>
    <p:sldId id="298" r:id="rId17"/>
    <p:sldId id="327" r:id="rId18"/>
    <p:sldId id="328" r:id="rId19"/>
    <p:sldId id="329" r:id="rId20"/>
    <p:sldId id="308" r:id="rId21"/>
    <p:sldId id="296" r:id="rId22"/>
    <p:sldId id="314" r:id="rId23"/>
    <p:sldId id="315" r:id="rId24"/>
    <p:sldId id="316" r:id="rId25"/>
    <p:sldId id="287" r:id="rId26"/>
    <p:sldId id="290" r:id="rId27"/>
    <p:sldId id="302" r:id="rId28"/>
    <p:sldId id="330" r:id="rId29"/>
    <p:sldId id="339" r:id="rId30"/>
    <p:sldId id="340" r:id="rId31"/>
    <p:sldId id="341" r:id="rId32"/>
    <p:sldId id="342" r:id="rId33"/>
    <p:sldId id="343" r:id="rId34"/>
    <p:sldId id="345" r:id="rId35"/>
    <p:sldId id="347" r:id="rId36"/>
    <p:sldId id="346" r:id="rId37"/>
    <p:sldId id="338" r:id="rId38"/>
    <p:sldId id="348" r:id="rId39"/>
    <p:sldId id="349" r:id="rId40"/>
    <p:sldId id="288" r:id="rId41"/>
    <p:sldId id="263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rs Vilhuber" initials="LV" lastIdx="3" clrIdx="0">
    <p:extLst>
      <p:ext uri="{19B8F6BF-5375-455C-9EA6-DF929625EA0E}">
        <p15:presenceInfo xmlns:p15="http://schemas.microsoft.com/office/powerpoint/2012/main" userId="Lars Vilhub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12" autoAdjust="0"/>
    <p:restoredTop sz="79171" autoAdjust="0"/>
  </p:normalViewPr>
  <p:slideViewPr>
    <p:cSldViewPr>
      <p:cViewPr varScale="1">
        <p:scale>
          <a:sx n="105" d="100"/>
          <a:sy n="105" d="100"/>
        </p:scale>
        <p:origin x="128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7651C7-A3AE-436E-AB80-C6EE594E60C8}" type="datetimeFigureOut">
              <a:rPr lang="en-US" smtClean="0"/>
              <a:t>5/5/2015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2C24B-2006-4313-B3DE-5EBE1D41F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1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-Part of the NSF Census Research</a:t>
            </a:r>
            <a:r>
              <a:rPr lang="en-US" baseline="0" dirty="0" smtClean="0"/>
              <a:t> Network</a:t>
            </a:r>
          </a:p>
          <a:p>
            <a:r>
              <a:rPr lang="en-US" baseline="0" dirty="0" smtClean="0"/>
              <a:t>-The original grant aimed </a:t>
            </a:r>
            <a:r>
              <a:rPr lang="en-US" i="1" baseline="0" dirty="0" smtClean="0">
                <a:solidFill>
                  <a:schemeClr val="accent1"/>
                </a:solidFill>
              </a:rPr>
              <a:t>facilitate the creation of metadata from within the federal statistical system, in order to better document confidential datasets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-Lightweight, </a:t>
            </a:r>
            <a:r>
              <a:rPr lang="en-US" i="1" baseline="0" dirty="0" smtClean="0"/>
              <a:t>DDI driven </a:t>
            </a:r>
            <a:r>
              <a:rPr lang="en-US" baseline="0" dirty="0" smtClean="0"/>
              <a:t>web application </a:t>
            </a:r>
            <a:r>
              <a:rPr lang="en-US" dirty="0" smtClean="0"/>
              <a:t>driven by DDI 2.5</a:t>
            </a:r>
            <a:endParaRPr lang="en-US" baseline="0" dirty="0" smtClean="0"/>
          </a:p>
          <a:p>
            <a:r>
              <a:rPr lang="en-US" dirty="0" smtClean="0"/>
              <a:t>-Allows users to search and browse across DDI-C files with a focus on variables</a:t>
            </a:r>
          </a:p>
          <a:p>
            <a:r>
              <a:rPr lang="en-US" dirty="0" smtClean="0"/>
              <a:t>-Provides an</a:t>
            </a:r>
            <a:r>
              <a:rPr lang="en-US" baseline="0" dirty="0" smtClean="0"/>
              <a:t> open </a:t>
            </a:r>
            <a:r>
              <a:rPr lang="en-US" dirty="0" smtClean="0"/>
              <a:t>API for developers,</a:t>
            </a:r>
            <a:r>
              <a:rPr lang="en-US" baseline="0" dirty="0" smtClean="0"/>
              <a:t> and designed for reuse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915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11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-We also</a:t>
            </a:r>
            <a:r>
              <a:rPr lang="en-US" baseline="0" dirty="0" smtClean="0"/>
              <a:t> can encode ASCII math – this is written in plain text without special characters</a:t>
            </a:r>
          </a:p>
          <a:p>
            <a:r>
              <a:rPr lang="en-US" baseline="0" dirty="0" smtClean="0"/>
              <a:t>-Similar to latex</a:t>
            </a:r>
          </a:p>
          <a:p>
            <a:r>
              <a:rPr lang="en-US" baseline="0" dirty="0" smtClean="0"/>
              <a:t>-Its also human readable in it’s decoded format</a:t>
            </a:r>
          </a:p>
          <a:p>
            <a:r>
              <a:rPr lang="en-US" baseline="0" dirty="0" smtClean="0"/>
              <a:t>-The CED2AR frontend renders this nicely as formatted equations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7599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add fields to DDI as users request them</a:t>
            </a:r>
          </a:p>
          <a:p>
            <a:r>
              <a:rPr lang="en-US" baseline="0" dirty="0" smtClean="0"/>
              <a:t>-Easy to add to our profile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4155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-We</a:t>
            </a:r>
            <a:r>
              <a:rPr lang="en-US" baseline="0" dirty="0" smtClean="0"/>
              <a:t> use our DDI profile to determine the completeness of a particular codebook</a:t>
            </a:r>
          </a:p>
          <a:p>
            <a:r>
              <a:rPr lang="en-US" baseline="0" dirty="0" smtClean="0"/>
              <a:t>-Each element is given a weighted to determine importance</a:t>
            </a:r>
          </a:p>
          <a:p>
            <a:r>
              <a:rPr lang="en-US" baseline="0" dirty="0" smtClean="0"/>
              <a:t>-Users are guided to document missing metadata for elements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770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746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r>
              <a:rPr lang="en-US" dirty="0" err="1" smtClean="0"/>
              <a:t>Git</a:t>
            </a:r>
            <a:r>
              <a:rPr lang="en-US" dirty="0" smtClean="0"/>
              <a:t> is a distributed version control system </a:t>
            </a:r>
          </a:p>
          <a:p>
            <a:r>
              <a:rPr lang="en-US" dirty="0" smtClean="0"/>
              <a:t>--Distributed meaning there is no central repository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Git</a:t>
            </a:r>
            <a:r>
              <a:rPr lang="en-US" dirty="0" smtClean="0"/>
              <a:t> is scheduled to run in the background, regardless of the users’ actions</a:t>
            </a:r>
          </a:p>
          <a:p>
            <a:r>
              <a:rPr lang="en-US" dirty="0" smtClean="0"/>
              <a:t>-Changes</a:t>
            </a:r>
            <a:r>
              <a:rPr lang="en-US" baseline="0" dirty="0" smtClean="0"/>
              <a:t> are documented within DDI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941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User works off their own branch, or copy of the official codebook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6258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User make revisions</a:t>
            </a:r>
            <a:r>
              <a:rPr lang="en-US" baseline="0" dirty="0" smtClean="0"/>
              <a:t> to DDI</a:t>
            </a:r>
          </a:p>
          <a:p>
            <a:r>
              <a:rPr lang="en-US" baseline="0" dirty="0" smtClean="0"/>
              <a:t>As they do so, the data owner can see these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6155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</a:t>
            </a:r>
            <a:r>
              <a:rPr lang="en-US" baseline="0" dirty="0" smtClean="0"/>
              <a:t> a certain point the data owner decides to merge any of the user’s changes back into the official 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2192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reality, each network of CED2AR instances has more than two branches</a:t>
            </a:r>
          </a:p>
          <a:p>
            <a:r>
              <a:rPr lang="en-US" baseline="0" dirty="0" smtClean="0"/>
              <a:t>A branch can track all the change on one server</a:t>
            </a:r>
          </a:p>
          <a:p>
            <a:r>
              <a:rPr lang="en-US" baseline="0" dirty="0" smtClean="0"/>
              <a:t>Or all the changes on a single user’s desktop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269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-Added</a:t>
            </a:r>
            <a:r>
              <a:rPr lang="en-US" baseline="0" dirty="0" smtClean="0"/>
              <a:t> web based DDI editor to CED2AR</a:t>
            </a:r>
            <a:endParaRPr lang="en-US" dirty="0" smtClean="0"/>
          </a:p>
          <a:p>
            <a:r>
              <a:rPr lang="en-US" dirty="0" smtClean="0"/>
              <a:t>-Implemented</a:t>
            </a:r>
            <a:r>
              <a:rPr lang="en-US" baseline="0" dirty="0" smtClean="0"/>
              <a:t> a prototype that incorporated the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to version metadata</a:t>
            </a:r>
          </a:p>
          <a:p>
            <a:r>
              <a:rPr lang="en-US" baseline="0" dirty="0" smtClean="0"/>
              <a:t>-Build a framework to support external authentication providers</a:t>
            </a:r>
          </a:p>
          <a:p>
            <a:r>
              <a:rPr lang="en-US" baseline="0" dirty="0" smtClean="0"/>
              <a:t>This allowed for small teams to collaboratively curate DDI metadata for free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759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Database only has valid DDI XML </a:t>
            </a:r>
          </a:p>
          <a:p>
            <a:pPr marL="228600" indent="-228600">
              <a:buAutoNum type="arabicPeriod"/>
            </a:pPr>
            <a:r>
              <a:rPr lang="en-US" dirty="0" smtClean="0"/>
              <a:t>Web application controls dat</a:t>
            </a:r>
            <a:r>
              <a:rPr lang="en-US" baseline="0" dirty="0" smtClean="0"/>
              <a:t>a flow</a:t>
            </a:r>
          </a:p>
          <a:p>
            <a:pPr marL="228600" indent="-228600">
              <a:buAutoNum type="arabicPeriod"/>
            </a:pPr>
            <a:r>
              <a:rPr lang="en-US" dirty="0" smtClean="0"/>
              <a:t>Acces</a:t>
            </a:r>
            <a:r>
              <a:rPr lang="en-US" baseline="0" dirty="0" smtClean="0"/>
              <a:t>s to the repository can vary, and can be manually changed or updated with ced2ar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62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Everything within a single server we refer</a:t>
            </a:r>
            <a:r>
              <a:rPr lang="en-US" baseline="0" dirty="0" smtClean="0"/>
              <a:t> to as an instance of ced2ar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093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dirty="0" smtClean="0"/>
              <a:t>-CED2AR is not a single website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6127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Official</a:t>
            </a:r>
            <a:r>
              <a:rPr lang="en-US" baseline="0" dirty="0" smtClean="0"/>
              <a:t> copy describes authoritative copy can </a:t>
            </a:r>
            <a:r>
              <a:rPr lang="en-US" baseline="0" smtClean="0"/>
              <a:t>be found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0849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-Changed synchronized with cloud based repository called </a:t>
            </a:r>
            <a:r>
              <a:rPr lang="en-US" dirty="0" err="1" smtClean="0"/>
              <a:t>BitBucket</a:t>
            </a:r>
            <a:endParaRPr lang="en-US" dirty="0" smtClean="0"/>
          </a:p>
          <a:p>
            <a:r>
              <a:rPr lang="en-US" dirty="0" smtClean="0"/>
              <a:t>-Changes are available to view or download online </a:t>
            </a:r>
          </a:p>
          <a:p>
            <a:r>
              <a:rPr lang="en-US" dirty="0" smtClean="0"/>
              <a:t>-Each commit is a compilation of changes</a:t>
            </a:r>
          </a:p>
          <a:p>
            <a:r>
              <a:rPr lang="en-US" dirty="0" smtClean="0"/>
              <a:t>--Within the commit message, user’s edits are </a:t>
            </a:r>
            <a:r>
              <a:rPr lang="en-US" dirty="0" err="1" smtClean="0"/>
              <a:t>referenceable</a:t>
            </a:r>
            <a:r>
              <a:rPr lang="en-US" dirty="0" smtClean="0"/>
              <a:t> by unique elements in DDI and their email address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039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Remote repository could be cloud based, local, or even offline</a:t>
            </a:r>
          </a:p>
          <a:p>
            <a:r>
              <a:rPr lang="en-US" dirty="0" smtClean="0"/>
              <a:t>User has</a:t>
            </a:r>
            <a:r>
              <a:rPr lang="en-US" baseline="0" dirty="0" smtClean="0"/>
              <a:t> the possibility to disable remote pushes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445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Control to manage the flow of metadata</a:t>
            </a:r>
            <a:r>
              <a:rPr lang="en-US" baseline="0" dirty="0" smtClean="0"/>
              <a:t> This allows you to:</a:t>
            </a:r>
          </a:p>
          <a:p>
            <a:r>
              <a:rPr lang="en-US" baseline="0" dirty="0" smtClean="0"/>
              <a:t>-Add codebooks from other instances</a:t>
            </a:r>
          </a:p>
          <a:p>
            <a:r>
              <a:rPr lang="en-US" baseline="0" dirty="0" smtClean="0"/>
              <a:t>-Resolve conflicts</a:t>
            </a:r>
          </a:p>
          <a:p>
            <a:r>
              <a:rPr lang="en-US" baseline="0" dirty="0" smtClean="0"/>
              <a:t>-Delete invalid codebooks</a:t>
            </a:r>
          </a:p>
          <a:p>
            <a:r>
              <a:rPr lang="en-US" dirty="0" smtClean="0"/>
              <a:t>-Push</a:t>
            </a:r>
            <a:r>
              <a:rPr lang="en-US" baseline="0" dirty="0" smtClean="0"/>
              <a:t> or pull changes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9515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085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data provider maintains the master branch of metadata, which is practically read only. </a:t>
            </a:r>
          </a:p>
          <a:p>
            <a:r>
              <a:rPr lang="en-US" baseline="0" dirty="0" smtClean="0"/>
              <a:t>The from the master branch, a wiki branch, or community branch is contributed.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525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As users edit on different platforms they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22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</a:t>
            </a:r>
            <a:r>
              <a:rPr lang="en-US" baseline="0" dirty="0" smtClean="0"/>
              <a:t> the past few month, we e</a:t>
            </a:r>
            <a:r>
              <a:rPr lang="en-US" dirty="0" smtClean="0"/>
              <a:t>xpanded</a:t>
            </a:r>
            <a:r>
              <a:rPr lang="en-US" baseline="0" dirty="0" smtClean="0"/>
              <a:t> on that prototype,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Our goal was to allow </a:t>
            </a:r>
            <a:r>
              <a:rPr lang="en-US" baseline="0" dirty="0" err="1" smtClean="0"/>
              <a:t>crowdsourced</a:t>
            </a:r>
            <a:r>
              <a:rPr lang="en-US" baseline="0" dirty="0" smtClean="0"/>
              <a:t> DDI curation through ced2ar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-This involved scaling a system that was design for small teams, into a larger, more distributed solution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-Accommodating more users, and their metadata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-Allow for users to customize their deployment of ced2ar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sz="2400" dirty="0" smtClean="0"/>
              <a:t>Create incentives and guidance for users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r>
              <a:rPr lang="en-US" baseline="0" dirty="0" smtClean="0"/>
              <a:t>-Often researchers who need DDI don’t have the technical expertise to craft it</a:t>
            </a:r>
          </a:p>
          <a:p>
            <a:r>
              <a:rPr lang="en-US" baseline="0" dirty="0" smtClean="0"/>
              <a:t>-At the same time tools can be equally as intimidating. Accommodating users of all skillset is a must.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5134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5552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945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963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0313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6361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234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029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2530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666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62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Stats</a:t>
            </a:r>
            <a:r>
              <a:rPr lang="en-US" baseline="0" dirty="0" smtClean="0"/>
              <a:t> code</a:t>
            </a:r>
          </a:p>
          <a:p>
            <a:r>
              <a:rPr lang="en-US" baseline="0" dirty="0" smtClean="0"/>
              <a:t>-mostly SAS, Stata, some SPSS and R</a:t>
            </a:r>
          </a:p>
          <a:p>
            <a:r>
              <a:rPr lang="en-US" baseline="0" dirty="0" smtClean="0"/>
              <a:t>Our team converted into XML metadata</a:t>
            </a:r>
          </a:p>
          <a:p>
            <a:r>
              <a:rPr lang="en-US" baseline="0" dirty="0" smtClean="0"/>
              <a:t>-This metadata is often very sparse and lacks detailed documentation such as labels, citations and descriptions</a:t>
            </a:r>
          </a:p>
          <a:p>
            <a:r>
              <a:rPr lang="en-US" baseline="0" dirty="0" smtClean="0"/>
              <a:t>The missing metadata is then edited using CED2AR</a:t>
            </a:r>
            <a:br>
              <a:rPr lang="en-US" baseline="0" dirty="0" smtClean="0"/>
            </a:br>
            <a:endParaRPr lang="en-US" baseline="0" dirty="0" smtClean="0"/>
          </a:p>
          <a:p>
            <a:r>
              <a:rPr lang="en-US" sz="1200" dirty="0" smtClean="0"/>
              <a:t>Archivist </a:t>
            </a:r>
            <a:r>
              <a:rPr lang="en-US" dirty="0" smtClean="0"/>
              <a:t>uploads partially complete DDI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092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Our conversion software ingests</a:t>
            </a:r>
          </a:p>
          <a:p>
            <a:r>
              <a:rPr lang="en-US" baseline="0" dirty="0" smtClean="0"/>
              <a:t>-data files</a:t>
            </a:r>
          </a:p>
          <a:p>
            <a:r>
              <a:rPr lang="en-US" baseline="0" dirty="0" smtClean="0"/>
              <a:t>-stats code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All stats code is converted into SAS</a:t>
            </a:r>
          </a:p>
          <a:p>
            <a:r>
              <a:rPr lang="en-US" baseline="0" dirty="0" smtClean="0"/>
              <a:t>Afterward we run the SAS code over the data to generate summary statics, and generate metadata in a relational database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second software process then serializes the relational database into an XML format, using an XSD schema file.</a:t>
            </a:r>
          </a:p>
          <a:p>
            <a:r>
              <a:rPr lang="en-US" baseline="0" dirty="0" smtClean="0"/>
              <a:t>-The advantage of this is we generate any format of DDI or other similar XML</a:t>
            </a:r>
          </a:p>
          <a:p>
            <a:endParaRPr lang="en-US" baseline="0" dirty="0" smtClean="0"/>
          </a:p>
          <a:p>
            <a:r>
              <a:rPr lang="en-US" baseline="0" dirty="0" smtClean="0"/>
              <a:t>CED2AR will then run off that generate DDI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48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-Entry points into</a:t>
            </a:r>
            <a:r>
              <a:rPr lang="en-US" baseline="0" dirty="0" smtClean="0"/>
              <a:t> CED2AR vary</a:t>
            </a:r>
          </a:p>
          <a:p>
            <a:r>
              <a:rPr lang="en-US" baseline="0" dirty="0" smtClean="0"/>
              <a:t>--Search engines</a:t>
            </a:r>
          </a:p>
          <a:p>
            <a:r>
              <a:rPr lang="en-US" baseline="0" dirty="0" smtClean="0"/>
              <a:t>--Looking for a specific codebook</a:t>
            </a:r>
          </a:p>
          <a:p>
            <a:r>
              <a:rPr lang="en-US" baseline="0" dirty="0" smtClean="0"/>
              <a:t>--Starting from home page</a:t>
            </a:r>
          </a:p>
          <a:p>
            <a:endParaRPr lang="en-US" dirty="0" smtClean="0"/>
          </a:p>
          <a:p>
            <a:r>
              <a:rPr lang="en-US" dirty="0" smtClean="0"/>
              <a:t>-Searching cross codebook allows users to discover</a:t>
            </a:r>
            <a:r>
              <a:rPr lang="en-US" baseline="0" dirty="0" smtClean="0"/>
              <a:t> new datasets with similar information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-If a user sees incomplete metadata, has a question or wants to contribute additional information, CED2AR provides a mechanism for that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569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key</a:t>
            </a:r>
            <a:r>
              <a:rPr lang="en-US" baseline="0" dirty="0" smtClean="0"/>
              <a:t> focus was to build mechanism that attracted more external users. We did this </a:t>
            </a:r>
            <a:endParaRPr lang="en-US" dirty="0" smtClean="0"/>
          </a:p>
          <a:p>
            <a:r>
              <a:rPr lang="en-US" dirty="0" smtClean="0"/>
              <a:t>-SEO</a:t>
            </a:r>
          </a:p>
          <a:p>
            <a:r>
              <a:rPr lang="en-US" dirty="0" smtClean="0"/>
              <a:t>-Several forms of authentication</a:t>
            </a:r>
            <a:br>
              <a:rPr lang="en-US" dirty="0" smtClean="0"/>
            </a:br>
            <a:r>
              <a:rPr lang="en-US" dirty="0" smtClean="0"/>
              <a:t>-Designed</a:t>
            </a:r>
            <a:r>
              <a:rPr lang="en-US" baseline="0" dirty="0" smtClean="0"/>
              <a:t> around usability – especially considering that we’re targeting non-native DDI users</a:t>
            </a:r>
            <a:endParaRPr lang="en-US" dirty="0" smtClean="0"/>
          </a:p>
          <a:p>
            <a:r>
              <a:rPr lang="en-US" dirty="0" smtClean="0"/>
              <a:t>-Metadat</a:t>
            </a:r>
            <a:r>
              <a:rPr lang="en-US" baseline="0" dirty="0" smtClean="0"/>
              <a:t>a score</a:t>
            </a:r>
            <a:endParaRPr lang="en-US" dirty="0" smtClean="0"/>
          </a:p>
          <a:p>
            <a:r>
              <a:rPr lang="en-US" dirty="0" smtClean="0"/>
              <a:t>-New tools to track communities </a:t>
            </a:r>
            <a:r>
              <a:rPr lang="en-US" baseline="0" dirty="0" smtClean="0"/>
              <a:t> contributions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353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Rich</a:t>
            </a:r>
            <a:r>
              <a:rPr lang="en-US" baseline="0" dirty="0" smtClean="0"/>
              <a:t> Snippet</a:t>
            </a:r>
          </a:p>
          <a:p>
            <a:r>
              <a:rPr lang="en-US" baseline="0" dirty="0" smtClean="0"/>
              <a:t>-Use schema.org and creates a crosswalk to DDI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919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-CED2AR has the framework to </a:t>
            </a:r>
            <a:r>
              <a:rPr lang="en-US" dirty="0" err="1" smtClean="0"/>
              <a:t>OpenID</a:t>
            </a:r>
            <a:r>
              <a:rPr lang="en-US" dirty="0" smtClean="0"/>
              <a:t> and </a:t>
            </a:r>
            <a:r>
              <a:rPr lang="en-US" dirty="0" err="1" smtClean="0"/>
              <a:t>OAuth</a:t>
            </a:r>
            <a:endParaRPr lang="en-US" dirty="0" smtClean="0"/>
          </a:p>
          <a:p>
            <a:r>
              <a:rPr lang="en-US" dirty="0" smtClean="0"/>
              <a:t>-Currently, we are using Google with </a:t>
            </a:r>
            <a:r>
              <a:rPr lang="en-US" dirty="0" err="1" smtClean="0"/>
              <a:t>OAuth</a:t>
            </a:r>
            <a:r>
              <a:rPr lang="en-US" dirty="0" smtClean="0"/>
              <a:t> as a provider</a:t>
            </a:r>
          </a:p>
          <a:p>
            <a:r>
              <a:rPr lang="en-US" dirty="0" smtClean="0"/>
              <a:t>-Identity management is defined within CED2AR. This includes permissions, roles, local user information,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533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0625_06_174_select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2" t="2963" r="5789"/>
          <a:stretch/>
        </p:blipFill>
        <p:spPr>
          <a:xfrm>
            <a:off x="-1" y="0"/>
            <a:ext cx="9144001" cy="686404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EE882-6B05-4B8B-B16C-135FA7908E4B}" type="datetime1">
              <a:rPr lang="en-US" smtClean="0"/>
              <a:t>5/5/2015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cu white lrg.psd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86"/>
          <a:stretch/>
        </p:blipFill>
        <p:spPr>
          <a:xfrm>
            <a:off x="182033" y="402168"/>
            <a:ext cx="1299634" cy="126796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328085" y="1828800"/>
            <a:ext cx="4777596" cy="1143000"/>
          </a:xfrm>
        </p:spPr>
        <p:txBody>
          <a:bodyPr anchor="t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328613" y="3200422"/>
            <a:ext cx="4137025" cy="10668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>
              <a:solidFill>
                <a:srgbClr val="FFFFFF"/>
              </a:solidFill>
              <a:latin typeface="+mn-lt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43152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0580_07_119_select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9" r="254"/>
          <a:stretch/>
        </p:blipFill>
        <p:spPr>
          <a:xfrm>
            <a:off x="-8468" y="200377"/>
            <a:ext cx="9144001" cy="666326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E6D01-F780-4E3C-A6F9-3CCBE398E397}" type="datetime1">
              <a:rPr lang="en-US" smtClean="0"/>
              <a:t>5/5/2015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cu white lrg.psd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86"/>
          <a:stretch/>
        </p:blipFill>
        <p:spPr>
          <a:xfrm>
            <a:off x="182033" y="402168"/>
            <a:ext cx="1299634" cy="126796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328085" y="1828800"/>
            <a:ext cx="4777596" cy="1143000"/>
          </a:xfrm>
        </p:spPr>
        <p:txBody>
          <a:bodyPr anchor="t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328613" y="3200422"/>
            <a:ext cx="4137025" cy="10668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>
              <a:solidFill>
                <a:srgbClr val="FFFFFF"/>
              </a:solidFill>
              <a:latin typeface="+mn-lt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2651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0957_12_052_select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0"/>
          <a:stretch/>
        </p:blipFill>
        <p:spPr>
          <a:xfrm>
            <a:off x="0" y="211666"/>
            <a:ext cx="9144000" cy="664633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F3A-9603-447C-8FF5-D9AD38177F3D}" type="datetime1">
              <a:rPr lang="en-US" smtClean="0"/>
              <a:t>5/5/2015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328085" y="1828800"/>
            <a:ext cx="4777596" cy="1143000"/>
          </a:xfrm>
        </p:spPr>
        <p:txBody>
          <a:bodyPr anchor="t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328613" y="3200422"/>
            <a:ext cx="4137025" cy="10668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>
              <a:solidFill>
                <a:srgbClr val="FFFFFF"/>
              </a:solidFill>
              <a:latin typeface="+mn-lt"/>
              <a:cs typeface="Times"/>
            </a:endParaRPr>
          </a:p>
        </p:txBody>
      </p:sp>
      <p:pic>
        <p:nvPicPr>
          <p:cNvPr id="10" name="Picture 9" descr="cu white lrg.psd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86"/>
          <a:stretch/>
        </p:blipFill>
        <p:spPr>
          <a:xfrm>
            <a:off x="182033" y="402168"/>
            <a:ext cx="1299634" cy="126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21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83B3C-45AB-40A6-8DED-BE3F4ADFA5FF}" type="datetime1">
              <a:rPr lang="en-US" smtClean="0"/>
              <a:t>5/5/2015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74"/>
          <a:stretch/>
        </p:blipFill>
        <p:spPr>
          <a:xfrm>
            <a:off x="182033" y="402168"/>
            <a:ext cx="1384300" cy="1267968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0" y="2438400"/>
            <a:ext cx="9144000" cy="2406650"/>
          </a:xfrm>
        </p:spPr>
        <p:txBody>
          <a:bodyPr/>
          <a:lstStyle>
            <a:lvl1pPr marL="0" indent="0" algn="ctr">
              <a:buNone/>
              <a:defRPr sz="3200">
                <a:solidFill>
                  <a:schemeClr val="accent2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0" y="1828800"/>
            <a:ext cx="9144000" cy="609600"/>
          </a:xfrm>
        </p:spPr>
        <p:txBody>
          <a:bodyPr>
            <a:normAutofit/>
          </a:bodyPr>
          <a:lstStyle>
            <a:lvl1pPr>
              <a:defRPr sz="2800" b="0">
                <a:solidFill>
                  <a:schemeClr val="accent3"/>
                </a:solidFill>
                <a:latin typeface="+mj-lt"/>
              </a:defRPr>
            </a:lvl1pPr>
          </a:lstStyle>
          <a:p>
            <a:endParaRPr lang="en-US" sz="2800" dirty="0" smtClean="0">
              <a:solidFill>
                <a:srgbClr val="A7998B"/>
              </a:solidFill>
              <a:latin typeface="+mj-lt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402983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A6538-41F1-4CC5-9157-C9B09165A0E7}" type="datetime1">
              <a:rPr lang="en-US" smtClean="0"/>
              <a:t>5/5/2015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74"/>
          <a:stretch/>
        </p:blipFill>
        <p:spPr>
          <a:xfrm>
            <a:off x="182033" y="402168"/>
            <a:ext cx="1384300" cy="1267968"/>
          </a:xfrm>
          <a:prstGeom prst="rect">
            <a:avLst/>
          </a:prstGeom>
        </p:spPr>
      </p:pic>
      <p:pic>
        <p:nvPicPr>
          <p:cNvPr id="9" name="Picture 8" descr="campus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3844"/>
            <a:ext cx="9144000" cy="3044156"/>
          </a:xfrm>
          <a:prstGeom prst="rect">
            <a:avLst/>
          </a:prstGeom>
        </p:spPr>
      </p:pic>
      <p:sp>
        <p:nvSpPr>
          <p:cNvPr id="10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0" y="1219200"/>
            <a:ext cx="9144000" cy="190500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accent2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itle 15"/>
          <p:cNvSpPr>
            <a:spLocks noGrp="1"/>
          </p:cNvSpPr>
          <p:nvPr>
            <p:ph type="title"/>
          </p:nvPr>
        </p:nvSpPr>
        <p:spPr>
          <a:xfrm>
            <a:off x="0" y="763091"/>
            <a:ext cx="9144000" cy="456109"/>
          </a:xfrm>
        </p:spPr>
        <p:txBody>
          <a:bodyPr>
            <a:noAutofit/>
          </a:bodyPr>
          <a:lstStyle>
            <a:lvl1pPr>
              <a:defRPr sz="2400" b="0" baseline="0">
                <a:solidFill>
                  <a:schemeClr val="accent3"/>
                </a:solidFill>
                <a:latin typeface="+mj-lt"/>
              </a:defRPr>
            </a:lvl1pPr>
          </a:lstStyle>
          <a:p>
            <a:endParaRPr lang="en-US" sz="2800" dirty="0" smtClean="0">
              <a:solidFill>
                <a:srgbClr val="A7998B"/>
              </a:solidFill>
              <a:latin typeface="+mj-lt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5450427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2AC6F-C81B-406B-9846-B34B47E99786}" type="datetime1">
              <a:rPr lang="en-US" smtClean="0"/>
              <a:t>5/5/2015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0" y="1219200"/>
            <a:ext cx="9144000" cy="190500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accent2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itle 15"/>
          <p:cNvSpPr>
            <a:spLocks noGrp="1"/>
          </p:cNvSpPr>
          <p:nvPr>
            <p:ph type="title"/>
          </p:nvPr>
        </p:nvSpPr>
        <p:spPr>
          <a:xfrm>
            <a:off x="0" y="763091"/>
            <a:ext cx="9144000" cy="456109"/>
          </a:xfrm>
        </p:spPr>
        <p:txBody>
          <a:bodyPr>
            <a:noAutofit/>
          </a:bodyPr>
          <a:lstStyle>
            <a:lvl1pPr>
              <a:defRPr sz="2400" b="0" baseline="0">
                <a:solidFill>
                  <a:schemeClr val="accent3"/>
                </a:solidFill>
                <a:latin typeface="+mj-lt"/>
              </a:defRPr>
            </a:lvl1pPr>
          </a:lstStyle>
          <a:p>
            <a:endParaRPr lang="en-US" sz="2800" dirty="0" smtClean="0">
              <a:solidFill>
                <a:srgbClr val="A7998B"/>
              </a:solidFill>
              <a:latin typeface="+mj-lt"/>
              <a:cs typeface="Helvetica"/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0" y="3804549"/>
            <a:ext cx="9144000" cy="3044825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endParaRPr lang="en-US"/>
          </a:p>
        </p:txBody>
      </p:sp>
      <p:pic>
        <p:nvPicPr>
          <p:cNvPr id="13" name="Picture 12" descr="SESQUI_FullColor.ai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4" t="22592" r="12367" b="46049"/>
          <a:stretch/>
        </p:blipFill>
        <p:spPr>
          <a:xfrm>
            <a:off x="285749" y="393126"/>
            <a:ext cx="2116667" cy="112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9479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150C2-8272-425B-AB95-042F001B11E5}" type="datetime1">
              <a:rPr lang="en-US" smtClean="0"/>
              <a:t>5/5/2015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9144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cu white lrg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3871576" y="-157024"/>
            <a:ext cx="1370059" cy="52244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85750" y="1752600"/>
            <a:ext cx="8678863" cy="399891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85750" y="1066800"/>
            <a:ext cx="8677656" cy="6858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9" name="Picture 8" descr="cu screen b31b1b.psd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74"/>
          <a:stretch/>
        </p:blipFill>
        <p:spPr>
          <a:xfrm>
            <a:off x="304800" y="304800"/>
            <a:ext cx="880533" cy="80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2784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31631-B783-4207-A74A-4995C014AAE6}" type="datetime1">
              <a:rPr lang="en-US" smtClean="0"/>
              <a:t>5/5/2015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9144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cu white lrg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3871576" y="-157024"/>
            <a:ext cx="1370059" cy="5224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59710"/>
            <a:ext cx="9144000" cy="53860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0" y="1298575"/>
            <a:ext cx="9144000" cy="5381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838200" y="2057400"/>
            <a:ext cx="7467600" cy="4038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2" name="Picture 11" descr="cu screen b31b1b.psd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74"/>
          <a:stretch/>
        </p:blipFill>
        <p:spPr>
          <a:xfrm>
            <a:off x="304800" y="304800"/>
            <a:ext cx="880533" cy="80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04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781B9-5295-4DC6-8164-0870CB687042}" type="datetime1">
              <a:rPr lang="en-US" smtClean="0"/>
              <a:t>5/5/2015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0889_10_C_lr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0" r="796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 descr="cu white lrg.psd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86"/>
          <a:stretch/>
        </p:blipFill>
        <p:spPr>
          <a:xfrm>
            <a:off x="182033" y="402168"/>
            <a:ext cx="1299634" cy="126796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9144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85750" y="1828800"/>
            <a:ext cx="4692650" cy="5842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410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CD9B0-5741-4C04-ABFE-728442024426}" type="datetime1">
              <a:rPr lang="en-US" smtClean="0"/>
              <a:t>5/5/2015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05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51" r:id="rId4"/>
    <p:sldLayoutId id="2147483660" r:id="rId5"/>
    <p:sldLayoutId id="2147483664" r:id="rId6"/>
    <p:sldLayoutId id="2147483650" r:id="rId7"/>
    <p:sldLayoutId id="2147483657" r:id="rId8"/>
    <p:sldLayoutId id="2147483654" r:id="rId9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mo.ncrn.cornell.edu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1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8613" y="1905000"/>
            <a:ext cx="8308848" cy="1143000"/>
          </a:xfrm>
          <a:prstGeom prst="rect">
            <a:avLst/>
          </a:prstGeom>
          <a:solidFill>
            <a:srgbClr val="F8F8F8">
              <a:alpha val="50196"/>
            </a:srgb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Crowdsourcing DDI Development: 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New Features from the CED</a:t>
            </a:r>
            <a:r>
              <a:rPr lang="en-US" baseline="30000" dirty="0" smtClean="0">
                <a:solidFill>
                  <a:schemeClr val="tx1"/>
                </a:solidFill>
              </a:rPr>
              <a:t>2</a:t>
            </a:r>
            <a:r>
              <a:rPr lang="en-US" dirty="0" smtClean="0">
                <a:solidFill>
                  <a:schemeClr val="tx1"/>
                </a:solidFill>
              </a:rPr>
              <a:t>AR Project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28613" y="3124200"/>
            <a:ext cx="5029200" cy="380999"/>
          </a:xfrm>
          <a:prstGeom prst="rect">
            <a:avLst/>
          </a:prstGeom>
          <a:solidFill>
            <a:srgbClr val="F8F8F8">
              <a:alpha val="50196"/>
            </a:srgbClr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>
                <a:solidFill>
                  <a:schemeClr val="tx1"/>
                </a:solidFill>
              </a:rPr>
              <a:t>Benjamin </a:t>
            </a:r>
            <a:r>
              <a:rPr lang="en-US" i="1" dirty="0" smtClean="0">
                <a:solidFill>
                  <a:schemeClr val="tx1"/>
                </a:solidFill>
              </a:rPr>
              <a:t>Perry, </a:t>
            </a:r>
            <a:r>
              <a:rPr lang="en-US" i="1" dirty="0" smtClean="0">
                <a:solidFill>
                  <a:schemeClr val="tx1"/>
                </a:solidFill>
              </a:rPr>
              <a:t>Cornell University</a:t>
            </a:r>
          </a:p>
        </p:txBody>
      </p:sp>
    </p:spTree>
    <p:extLst>
      <p:ext uri="{BB962C8B-B14F-4D97-AF65-F5344CB8AC3E}">
        <p14:creationId xmlns:p14="http://schemas.microsoft.com/office/powerpoint/2010/main" val="1386539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Support </a:t>
            </a:r>
            <a:r>
              <a:rPr lang="en-US" sz="2800" dirty="0" err="1" smtClean="0"/>
              <a:t>OpenID</a:t>
            </a:r>
            <a:r>
              <a:rPr lang="en-US" sz="2800" dirty="0" smtClean="0"/>
              <a:t> and OAuth2</a:t>
            </a:r>
          </a:p>
          <a:p>
            <a:pPr lvl="1"/>
            <a:r>
              <a:rPr lang="en-US" sz="2400" dirty="0" smtClean="0"/>
              <a:t>Currently using Google with OAuth2</a:t>
            </a:r>
          </a:p>
          <a:p>
            <a:pPr lvl="1"/>
            <a:r>
              <a:rPr lang="en-US" sz="2400" dirty="0" smtClean="0"/>
              <a:t>Developing connectors to work with additional </a:t>
            </a:r>
            <a:r>
              <a:rPr lang="en-US" sz="2400" dirty="0" smtClean="0"/>
              <a:t>providers – currently working on ORCID</a:t>
            </a:r>
            <a:endParaRPr lang="en-US" sz="2400" dirty="0" smtClean="0"/>
          </a:p>
          <a:p>
            <a:r>
              <a:rPr lang="en-US" sz="2800" dirty="0" smtClean="0"/>
              <a:t>CED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AR handles identity management</a:t>
            </a:r>
            <a:br>
              <a:rPr lang="en-US" sz="2800" dirty="0" smtClean="0"/>
            </a:br>
            <a:endParaRPr lang="en-US" sz="2800" dirty="0" smtClean="0"/>
          </a:p>
          <a:p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03" y="4191000"/>
            <a:ext cx="6567297" cy="20715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81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11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2913" r="7500" b="16982"/>
          <a:stretch/>
        </p:blipFill>
        <p:spPr>
          <a:xfrm>
            <a:off x="319278" y="2362200"/>
            <a:ext cx="8610600" cy="4553684"/>
          </a:xfrm>
          <a:prstGeom prst="rect">
            <a:avLst/>
          </a:prstGeom>
        </p:spPr>
      </p:pic>
      <p:sp>
        <p:nvSpPr>
          <p:cNvPr id="5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85750" y="1752600"/>
            <a:ext cx="8678863" cy="399891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Automatic validation, and editor for rich content</a:t>
            </a:r>
          </a:p>
          <a:p>
            <a:pPr marL="0" indent="0">
              <a:buNone/>
            </a:pPr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4357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12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</a:t>
            </a:r>
            <a:endParaRPr lang="en-US" dirty="0"/>
          </a:p>
        </p:txBody>
      </p:sp>
      <p:sp>
        <p:nvSpPr>
          <p:cNvPr id="5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85750" y="1752600"/>
            <a:ext cx="8678863" cy="399891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 smtClean="0"/>
          </a:p>
          <a:p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38" y="2514601"/>
            <a:ext cx="5391150" cy="2964774"/>
          </a:xfrm>
          <a:prstGeom prst="rect">
            <a:avLst/>
          </a:prstGeom>
        </p:spPr>
      </p:pic>
      <p:sp>
        <p:nvSpPr>
          <p:cNvPr id="9" name="Text Placeholder 1"/>
          <p:cNvSpPr txBox="1">
            <a:spLocks/>
          </p:cNvSpPr>
          <p:nvPr/>
        </p:nvSpPr>
        <p:spPr>
          <a:xfrm>
            <a:off x="438150" y="1905001"/>
            <a:ext cx="8678863" cy="121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Allows for ASCII Math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800" dirty="0" smtClean="0"/>
          </a:p>
          <a:p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4842419"/>
            <a:ext cx="4476750" cy="1495425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75641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13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</a:t>
            </a:r>
            <a:endParaRPr lang="en-US" dirty="0"/>
          </a:p>
        </p:txBody>
      </p:sp>
      <p:sp>
        <p:nvSpPr>
          <p:cNvPr id="5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85750" y="1752600"/>
            <a:ext cx="8678863" cy="399891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Growing support for additional DDI fields, exposed or not</a:t>
            </a:r>
          </a:p>
          <a:p>
            <a:pPr marL="0" indent="0">
              <a:buNone/>
            </a:pPr>
            <a:endParaRPr lang="en-US" sz="2800" dirty="0" smtClean="0"/>
          </a:p>
          <a:p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7691" r="7693"/>
          <a:stretch/>
        </p:blipFill>
        <p:spPr>
          <a:xfrm>
            <a:off x="470021" y="2740025"/>
            <a:ext cx="8309113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64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14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 Scoring</a:t>
            </a:r>
            <a:endParaRPr lang="en-US" dirty="0"/>
          </a:p>
        </p:txBody>
      </p:sp>
      <p:sp>
        <p:nvSpPr>
          <p:cNvPr id="5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85750" y="1752600"/>
            <a:ext cx="8678863" cy="399891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Exposing sparse documentation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50210"/>
          <a:stretch/>
        </p:blipFill>
        <p:spPr>
          <a:xfrm>
            <a:off x="609600" y="2393950"/>
            <a:ext cx="7653257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8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15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Contributions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42" y="1905000"/>
            <a:ext cx="867783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5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Uses </a:t>
            </a:r>
            <a:r>
              <a:rPr lang="en-US" sz="2800" dirty="0" err="1" smtClean="0"/>
              <a:t>Git</a:t>
            </a:r>
            <a:r>
              <a:rPr lang="en-US" sz="2800" dirty="0" smtClean="0"/>
              <a:t>, a distributed version control system</a:t>
            </a:r>
          </a:p>
          <a:p>
            <a:r>
              <a:rPr lang="en-US" sz="2800" dirty="0" smtClean="0"/>
              <a:t>Every aspect of the system is configurable</a:t>
            </a:r>
          </a:p>
          <a:p>
            <a:pPr lvl="1"/>
            <a:r>
              <a:rPr lang="en-US" sz="2400" dirty="0" smtClean="0"/>
              <a:t>Scheduled tasks check for changes</a:t>
            </a:r>
          </a:p>
          <a:p>
            <a:pPr lvl="1"/>
            <a:r>
              <a:rPr lang="en-US" sz="2400" dirty="0" smtClean="0"/>
              <a:t>Once changes exceed threshold, they are pushed</a:t>
            </a:r>
          </a:p>
          <a:p>
            <a:pPr lvl="1"/>
            <a:r>
              <a:rPr lang="en-US" sz="2400" dirty="0" smtClean="0"/>
              <a:t>Pending changes are pushed after a time limit or on demand</a:t>
            </a:r>
          </a:p>
          <a:p>
            <a:pPr marL="0" indent="0">
              <a:buNone/>
            </a:pPr>
            <a:endParaRPr lang="en-US" sz="2800" dirty="0" smtClean="0"/>
          </a:p>
          <a:p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4856211"/>
            <a:ext cx="8153400" cy="179060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99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283464"/>
            <a:ext cx="2133600" cy="365125"/>
          </a:xfrm>
        </p:spPr>
        <p:txBody>
          <a:bodyPr/>
          <a:lstStyle/>
          <a:p>
            <a:fld id="{6315554C-9387-4378-80C2-5F7076CAC952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98229" y="2463006"/>
            <a:ext cx="3424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chemeClr val="accent2"/>
                </a:solidFill>
              </a:rPr>
              <a:t>Master Branch (Official version)</a:t>
            </a:r>
            <a:endParaRPr lang="en-US" u="sng" dirty="0">
              <a:solidFill>
                <a:schemeClr val="accent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00756" y="4461786"/>
            <a:ext cx="2618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chemeClr val="accent2"/>
                </a:solidFill>
              </a:rPr>
              <a:t>User Contributed Branch</a:t>
            </a:r>
            <a:endParaRPr lang="en-US" u="sng" dirty="0">
              <a:solidFill>
                <a:schemeClr val="accent2"/>
              </a:solidFill>
            </a:endParaRPr>
          </a:p>
        </p:txBody>
      </p:sp>
      <p:sp>
        <p:nvSpPr>
          <p:cNvPr id="35" name="Snip Single Corner Rectangle 34"/>
          <p:cNvSpPr/>
          <p:nvPr/>
        </p:nvSpPr>
        <p:spPr>
          <a:xfrm>
            <a:off x="514350" y="4853253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1.0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1" name="Snip Single Corner Rectangle 40"/>
          <p:cNvSpPr/>
          <p:nvPr/>
        </p:nvSpPr>
        <p:spPr>
          <a:xfrm>
            <a:off x="514350" y="2395041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1.0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1066800" y="3581400"/>
            <a:ext cx="14478" cy="111137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295400" y="3647549"/>
            <a:ext cx="1862328" cy="584775"/>
          </a:xfrm>
          <a:prstGeom prst="rect">
            <a:avLst/>
          </a:prstGeom>
          <a:solidFill>
            <a:srgbClr val="F8F8F8"/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chemeClr val="accent2"/>
                </a:solidFill>
              </a:rPr>
              <a:t>1. User gets copy of DDI to edit</a:t>
            </a:r>
            <a:endParaRPr lang="en-US" sz="1600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21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283464"/>
            <a:ext cx="2133600" cy="365125"/>
          </a:xfrm>
        </p:spPr>
        <p:txBody>
          <a:bodyPr/>
          <a:lstStyle/>
          <a:p>
            <a:fld id="{6315554C-9387-4378-80C2-5F7076CAC952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98229" y="2463006"/>
            <a:ext cx="3424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chemeClr val="accent2"/>
                </a:solidFill>
              </a:rPr>
              <a:t>Master Branch (Official version)</a:t>
            </a:r>
            <a:endParaRPr lang="en-US" u="sng" dirty="0">
              <a:solidFill>
                <a:schemeClr val="accent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00756" y="4461786"/>
            <a:ext cx="2618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chemeClr val="accent2"/>
                </a:solidFill>
              </a:rPr>
              <a:t>User Contributed Branch</a:t>
            </a:r>
            <a:endParaRPr lang="en-US" u="sng" dirty="0">
              <a:solidFill>
                <a:schemeClr val="accent2"/>
              </a:solidFill>
            </a:endParaRPr>
          </a:p>
        </p:txBody>
      </p:sp>
      <p:sp>
        <p:nvSpPr>
          <p:cNvPr id="35" name="Snip Single Corner Rectangle 34"/>
          <p:cNvSpPr/>
          <p:nvPr/>
        </p:nvSpPr>
        <p:spPr>
          <a:xfrm>
            <a:off x="514350" y="4853253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1.0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8" name="Snip Single Corner Rectangle 37"/>
          <p:cNvSpPr/>
          <p:nvPr/>
        </p:nvSpPr>
        <p:spPr>
          <a:xfrm>
            <a:off x="2457450" y="4853253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1.0 rev 1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9" name="Snip Single Corner Rectangle 38"/>
          <p:cNvSpPr/>
          <p:nvPr/>
        </p:nvSpPr>
        <p:spPr>
          <a:xfrm>
            <a:off x="4400550" y="4855793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1.0 rev 2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0" name="Snip Single Corner Rectangle 39"/>
          <p:cNvSpPr/>
          <p:nvPr/>
        </p:nvSpPr>
        <p:spPr>
          <a:xfrm>
            <a:off x="7067550" y="4853253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1.0 rev N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1" name="Snip Single Corner Rectangle 40"/>
          <p:cNvSpPr/>
          <p:nvPr/>
        </p:nvSpPr>
        <p:spPr>
          <a:xfrm>
            <a:off x="514350" y="2395041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1.0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847850" y="5407989"/>
            <a:ext cx="514350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733800" y="5407989"/>
            <a:ext cx="514350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715000" y="5407989"/>
            <a:ext cx="132397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979977" y="4906339"/>
            <a:ext cx="697627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0070C0"/>
                </a:solidFill>
              </a:rPr>
              <a:t>…</a:t>
            </a:r>
            <a:endParaRPr lang="en-US" sz="4000" dirty="0">
              <a:solidFill>
                <a:srgbClr val="0070C0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1066800" y="3581400"/>
            <a:ext cx="14478" cy="111137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295400" y="3647549"/>
            <a:ext cx="1862328" cy="584775"/>
          </a:xfrm>
          <a:prstGeom prst="rect">
            <a:avLst/>
          </a:prstGeom>
          <a:solidFill>
            <a:srgbClr val="F8F8F8"/>
          </a:solidFill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chemeClr val="accent2"/>
                </a:solidFill>
              </a:rPr>
              <a:t>1. User gets copy of DDI to edit</a:t>
            </a:r>
            <a:endParaRPr lang="en-US" sz="1600" i="1" dirty="0">
              <a:solidFill>
                <a:schemeClr val="accent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17129" y="6080533"/>
            <a:ext cx="2259521" cy="338554"/>
          </a:xfrm>
          <a:prstGeom prst="rect">
            <a:avLst/>
          </a:prstGeom>
          <a:solidFill>
            <a:srgbClr val="F8F8F8"/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chemeClr val="accent2"/>
                </a:solidFill>
              </a:rPr>
              <a:t>2. Each edit is versioned</a:t>
            </a:r>
            <a:endParaRPr lang="en-US" sz="1600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69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283464"/>
            <a:ext cx="2133600" cy="365125"/>
          </a:xfrm>
        </p:spPr>
        <p:txBody>
          <a:bodyPr/>
          <a:lstStyle/>
          <a:p>
            <a:fld id="{6315554C-9387-4378-80C2-5F7076CAC952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98229" y="2463006"/>
            <a:ext cx="3424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chemeClr val="accent2"/>
                </a:solidFill>
              </a:rPr>
              <a:t>Master Branch (Official version)</a:t>
            </a:r>
            <a:endParaRPr lang="en-US" u="sng" dirty="0">
              <a:solidFill>
                <a:schemeClr val="accent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00756" y="4461786"/>
            <a:ext cx="2618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chemeClr val="accent2"/>
                </a:solidFill>
              </a:rPr>
              <a:t>User Contributed Branch</a:t>
            </a:r>
            <a:endParaRPr lang="en-US" u="sng" dirty="0">
              <a:solidFill>
                <a:schemeClr val="accent2"/>
              </a:solidFill>
            </a:endParaRPr>
          </a:p>
        </p:txBody>
      </p:sp>
      <p:sp>
        <p:nvSpPr>
          <p:cNvPr id="35" name="Snip Single Corner Rectangle 34"/>
          <p:cNvSpPr/>
          <p:nvPr/>
        </p:nvSpPr>
        <p:spPr>
          <a:xfrm>
            <a:off x="514350" y="4853253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1.0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8" name="Snip Single Corner Rectangle 37"/>
          <p:cNvSpPr/>
          <p:nvPr/>
        </p:nvSpPr>
        <p:spPr>
          <a:xfrm>
            <a:off x="2457450" y="4853253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1.0 rev 1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9" name="Snip Single Corner Rectangle 38"/>
          <p:cNvSpPr/>
          <p:nvPr/>
        </p:nvSpPr>
        <p:spPr>
          <a:xfrm>
            <a:off x="4400550" y="4855793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1.0 rev 2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0" name="Snip Single Corner Rectangle 39"/>
          <p:cNvSpPr/>
          <p:nvPr/>
        </p:nvSpPr>
        <p:spPr>
          <a:xfrm>
            <a:off x="7067550" y="4853253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1.0 rev N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1" name="Snip Single Corner Rectangle 40"/>
          <p:cNvSpPr/>
          <p:nvPr/>
        </p:nvSpPr>
        <p:spPr>
          <a:xfrm>
            <a:off x="514350" y="2395041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1.0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2" name="Snip Single Corner Rectangle 41"/>
          <p:cNvSpPr/>
          <p:nvPr/>
        </p:nvSpPr>
        <p:spPr>
          <a:xfrm>
            <a:off x="7086600" y="2443809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1.1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847850" y="5407989"/>
            <a:ext cx="51435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733800" y="5407989"/>
            <a:ext cx="51435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715000" y="5407989"/>
            <a:ext cx="1323975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979977" y="4906339"/>
            <a:ext cx="697627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2"/>
                </a:solidFill>
              </a:rPr>
              <a:t>…</a:t>
            </a:r>
            <a:endParaRPr lang="en-US" sz="4000" dirty="0">
              <a:solidFill>
                <a:schemeClr val="accent2"/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7696200" y="3685714"/>
            <a:ext cx="0" cy="110197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1847850" y="2928441"/>
            <a:ext cx="493395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1066800" y="3581400"/>
            <a:ext cx="14478" cy="111137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295400" y="3647549"/>
            <a:ext cx="1862328" cy="584775"/>
          </a:xfrm>
          <a:prstGeom prst="rect">
            <a:avLst/>
          </a:prstGeom>
          <a:solidFill>
            <a:srgbClr val="F8F8F8"/>
          </a:solidFill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chemeClr val="accent2"/>
                </a:solidFill>
              </a:rPr>
              <a:t>1. User gets copy of DDI to edit</a:t>
            </a:r>
            <a:endParaRPr lang="en-US" sz="1600" i="1" dirty="0">
              <a:solidFill>
                <a:schemeClr val="accent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10200" y="3816648"/>
            <a:ext cx="2057400" cy="830997"/>
          </a:xfrm>
          <a:prstGeom prst="rect">
            <a:avLst/>
          </a:prstGeom>
          <a:solidFill>
            <a:srgbClr val="F8F8F8"/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 smtClean="0">
                <a:solidFill>
                  <a:schemeClr val="accent2"/>
                </a:solidFill>
              </a:rPr>
              <a:t>3. Data provider merges user’s edits back into official DDI</a:t>
            </a:r>
            <a:endParaRPr lang="en-US" sz="1600" i="1" dirty="0">
              <a:solidFill>
                <a:schemeClr val="accent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17129" y="6080533"/>
            <a:ext cx="2259521" cy="338554"/>
          </a:xfrm>
          <a:prstGeom prst="rect">
            <a:avLst/>
          </a:prstGeom>
          <a:solidFill>
            <a:srgbClr val="F8F8F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chemeClr val="accent2"/>
                </a:solidFill>
              </a:rPr>
              <a:t>2. Each edit is versioned</a:t>
            </a:r>
            <a:endParaRPr lang="en-US" sz="1600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27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Part of the NSF Census Research Network (NCRN) (Grant #1131848)</a:t>
            </a:r>
            <a:endParaRPr lang="en-US" sz="2800" i="1" dirty="0" smtClean="0"/>
          </a:p>
          <a:p>
            <a:r>
              <a:rPr lang="en-US" sz="2800" dirty="0" smtClean="0"/>
              <a:t>Lightweight, </a:t>
            </a:r>
            <a:r>
              <a:rPr lang="en-US" sz="2800" dirty="0" smtClean="0"/>
              <a:t>Data Documentation Initiative (DDI) </a:t>
            </a:r>
            <a:r>
              <a:rPr lang="en-US" sz="2800" dirty="0" smtClean="0"/>
              <a:t>driven </a:t>
            </a:r>
            <a:r>
              <a:rPr lang="en-US" sz="2800" dirty="0" smtClean="0"/>
              <a:t>web application</a:t>
            </a:r>
          </a:p>
          <a:p>
            <a:r>
              <a:rPr lang="en-US" sz="2800" dirty="0" smtClean="0"/>
              <a:t>Enables search, browsing and editing across codebooks</a:t>
            </a:r>
          </a:p>
          <a:p>
            <a:r>
              <a:rPr lang="en-US" sz="2800" dirty="0" smtClean="0"/>
              <a:t>Provides an open API for developers</a:t>
            </a:r>
          </a:p>
          <a:p>
            <a:r>
              <a:rPr lang="en-US" sz="2800" dirty="0" smtClean="0"/>
              <a:t>Live example at </a:t>
            </a:r>
            <a:r>
              <a:rPr lang="en-US" sz="2800" dirty="0" smtClean="0">
                <a:hlinkClick r:id="rId3"/>
              </a:rPr>
              <a:t>demo.ncrn.cornell.edu</a:t>
            </a:r>
            <a:endParaRPr lang="en-US" sz="2800" dirty="0" smtClean="0">
              <a:solidFill>
                <a:srgbClr val="0070C0"/>
              </a:solidFill>
            </a:endParaRPr>
          </a:p>
          <a:p>
            <a:endParaRPr lang="en-US" sz="28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CED</a:t>
            </a:r>
            <a:r>
              <a:rPr lang="en-US" baseline="30000" dirty="0" smtClean="0"/>
              <a:t>2</a:t>
            </a:r>
            <a:r>
              <a:rPr lang="en-US" dirty="0" smtClean="0"/>
              <a:t>AR?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21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057400"/>
            <a:ext cx="811530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54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381000" y="1981200"/>
            <a:ext cx="8305800" cy="1888281"/>
          </a:xfrm>
          <a:prstGeom prst="roundRect">
            <a:avLst/>
          </a:prstGeom>
          <a:ln w="19050">
            <a:solidFill>
              <a:schemeClr val="accent2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900676" y="2463225"/>
            <a:ext cx="1447800" cy="1001611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Web</a:t>
            </a:r>
          </a:p>
          <a:p>
            <a:pPr algn="ctr"/>
            <a:r>
              <a:rPr lang="en-US" dirty="0" smtClean="0">
                <a:solidFill>
                  <a:schemeClr val="accent2"/>
                </a:solidFill>
              </a:rPr>
              <a:t>Application 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81000" y="1983986"/>
            <a:ext cx="83057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>
                <a:solidFill>
                  <a:schemeClr val="accent2"/>
                </a:solidFill>
              </a:rPr>
              <a:t>Server</a:t>
            </a:r>
            <a:endParaRPr lang="en-US" i="1" dirty="0">
              <a:solidFill>
                <a:schemeClr val="accent2"/>
              </a:solidFill>
            </a:endParaRPr>
          </a:p>
        </p:txBody>
      </p:sp>
      <p:sp>
        <p:nvSpPr>
          <p:cNvPr id="26" name="Flowchart: Magnetic Disk 25"/>
          <p:cNvSpPr/>
          <p:nvPr/>
        </p:nvSpPr>
        <p:spPr>
          <a:xfrm>
            <a:off x="6934147" y="2329015"/>
            <a:ext cx="1463803" cy="1143000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Local Repository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21</a:t>
            </a:fld>
            <a:endParaRPr lang="en-US"/>
          </a:p>
        </p:txBody>
      </p:sp>
      <p:sp>
        <p:nvSpPr>
          <p:cNvPr id="19" name="Flowchart: Magnetic Disk 18"/>
          <p:cNvSpPr/>
          <p:nvPr/>
        </p:nvSpPr>
        <p:spPr>
          <a:xfrm>
            <a:off x="593597" y="2446020"/>
            <a:ext cx="1463803" cy="1143000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Database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" name="Flowchart: Magnetic Disk 9"/>
          <p:cNvSpPr/>
          <p:nvPr/>
        </p:nvSpPr>
        <p:spPr>
          <a:xfrm>
            <a:off x="6934147" y="5105400"/>
            <a:ext cx="1379982" cy="1143000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Remote</a:t>
            </a:r>
          </a:p>
          <a:p>
            <a:pPr algn="ctr"/>
            <a:r>
              <a:rPr lang="en-US" dirty="0" smtClean="0">
                <a:solidFill>
                  <a:schemeClr val="accent2"/>
                </a:solidFill>
              </a:rPr>
              <a:t>Repository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331338" y="3001980"/>
            <a:ext cx="1295400" cy="3048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666048" y="3585972"/>
            <a:ext cx="0" cy="1411478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493611" y="2973808"/>
            <a:ext cx="1295400" cy="3048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72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81000" y="1983986"/>
            <a:ext cx="83057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>
                <a:solidFill>
                  <a:schemeClr val="accent2"/>
                </a:solidFill>
              </a:rPr>
              <a:t>Server</a:t>
            </a:r>
            <a:endParaRPr lang="en-US" i="1" dirty="0">
              <a:solidFill>
                <a:schemeClr val="accent2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22</a:t>
            </a:fld>
            <a:endParaRPr lang="en-US"/>
          </a:p>
        </p:txBody>
      </p:sp>
      <p:sp>
        <p:nvSpPr>
          <p:cNvPr id="10" name="Flowchart: Magnetic Disk 9"/>
          <p:cNvSpPr/>
          <p:nvPr/>
        </p:nvSpPr>
        <p:spPr>
          <a:xfrm>
            <a:off x="6934147" y="5105400"/>
            <a:ext cx="1379982" cy="1143000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Remote</a:t>
            </a:r>
          </a:p>
          <a:p>
            <a:pPr algn="ctr"/>
            <a:r>
              <a:rPr lang="en-US" dirty="0" smtClean="0">
                <a:solidFill>
                  <a:schemeClr val="accent2"/>
                </a:solidFill>
              </a:rPr>
              <a:t>Repository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666048" y="3585972"/>
            <a:ext cx="0" cy="1411478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381000" y="1981200"/>
            <a:ext cx="8305800" cy="188828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CED</a:t>
            </a:r>
            <a:r>
              <a:rPr lang="en-US" sz="2400" baseline="30000" dirty="0">
                <a:solidFill>
                  <a:schemeClr val="accent2"/>
                </a:solidFill>
              </a:rPr>
              <a:t>2</a:t>
            </a:r>
            <a:r>
              <a:rPr lang="en-US" sz="2400" dirty="0">
                <a:solidFill>
                  <a:schemeClr val="accent2"/>
                </a:solidFill>
              </a:rPr>
              <a:t>AR Instance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38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23</a:t>
            </a:fld>
            <a:endParaRPr lang="en-US"/>
          </a:p>
        </p:txBody>
      </p:sp>
      <p:sp>
        <p:nvSpPr>
          <p:cNvPr id="10" name="Flowchart: Magnetic Disk 9"/>
          <p:cNvSpPr/>
          <p:nvPr/>
        </p:nvSpPr>
        <p:spPr>
          <a:xfrm>
            <a:off x="3904488" y="2859023"/>
            <a:ext cx="1905000" cy="2019300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Remote</a:t>
            </a:r>
          </a:p>
          <a:p>
            <a:pPr algn="ctr"/>
            <a:r>
              <a:rPr lang="en-US" dirty="0" smtClean="0">
                <a:solidFill>
                  <a:schemeClr val="accent2"/>
                </a:solidFill>
              </a:rPr>
              <a:t>Repository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124200" y="3867149"/>
            <a:ext cx="685800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381000" y="2209799"/>
            <a:ext cx="2057400" cy="68580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CED</a:t>
            </a:r>
            <a:r>
              <a:rPr lang="en-US" baseline="30000" dirty="0">
                <a:solidFill>
                  <a:schemeClr val="accent2"/>
                </a:solidFill>
              </a:rPr>
              <a:t>2</a:t>
            </a:r>
            <a:r>
              <a:rPr lang="en-US" dirty="0">
                <a:solidFill>
                  <a:schemeClr val="accent2"/>
                </a:solidFill>
              </a:rPr>
              <a:t>AR </a:t>
            </a:r>
            <a:r>
              <a:rPr lang="en-US" dirty="0" smtClean="0">
                <a:solidFill>
                  <a:schemeClr val="accent2"/>
                </a:solidFill>
              </a:rPr>
              <a:t>Instance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81000" y="3086099"/>
            <a:ext cx="2057400" cy="68580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CED</a:t>
            </a:r>
            <a:r>
              <a:rPr lang="en-US" baseline="30000" dirty="0">
                <a:solidFill>
                  <a:schemeClr val="accent2"/>
                </a:solidFill>
              </a:rPr>
              <a:t>2</a:t>
            </a:r>
            <a:r>
              <a:rPr lang="en-US" dirty="0">
                <a:solidFill>
                  <a:schemeClr val="accent2"/>
                </a:solidFill>
              </a:rPr>
              <a:t>AR </a:t>
            </a:r>
            <a:r>
              <a:rPr lang="en-US" dirty="0" smtClean="0">
                <a:solidFill>
                  <a:schemeClr val="accent2"/>
                </a:solidFill>
              </a:rPr>
              <a:t>Instance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90144" y="3962399"/>
            <a:ext cx="2057400" cy="68580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CED</a:t>
            </a:r>
            <a:r>
              <a:rPr lang="en-US" baseline="30000" dirty="0">
                <a:solidFill>
                  <a:schemeClr val="accent2"/>
                </a:solidFill>
              </a:rPr>
              <a:t>2</a:t>
            </a:r>
            <a:r>
              <a:rPr lang="en-US" dirty="0">
                <a:solidFill>
                  <a:schemeClr val="accent2"/>
                </a:solidFill>
              </a:rPr>
              <a:t>AR </a:t>
            </a:r>
            <a:r>
              <a:rPr lang="en-US" dirty="0" smtClean="0">
                <a:solidFill>
                  <a:schemeClr val="accent2"/>
                </a:solidFill>
              </a:rPr>
              <a:t>Instance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90144" y="4838699"/>
            <a:ext cx="2057400" cy="68580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CED</a:t>
            </a:r>
            <a:r>
              <a:rPr lang="en-US" baseline="30000" dirty="0">
                <a:solidFill>
                  <a:schemeClr val="accent2"/>
                </a:solidFill>
              </a:rPr>
              <a:t>2</a:t>
            </a:r>
            <a:r>
              <a:rPr lang="en-US" dirty="0">
                <a:solidFill>
                  <a:schemeClr val="accent2"/>
                </a:solidFill>
              </a:rPr>
              <a:t>AR </a:t>
            </a:r>
            <a:r>
              <a:rPr lang="en-US" dirty="0" smtClean="0">
                <a:solidFill>
                  <a:schemeClr val="accent2"/>
                </a:solidFill>
              </a:rPr>
              <a:t>Instance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590800" y="2552699"/>
            <a:ext cx="5334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590800" y="3418330"/>
            <a:ext cx="5334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592324" y="4305299"/>
            <a:ext cx="5334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590800" y="5181599"/>
            <a:ext cx="5334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124200" y="2552699"/>
            <a:ext cx="0" cy="26289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98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24</a:t>
            </a:fld>
            <a:endParaRPr lang="en-US"/>
          </a:p>
        </p:txBody>
      </p:sp>
      <p:sp>
        <p:nvSpPr>
          <p:cNvPr id="10" name="Flowchart: Magnetic Disk 9"/>
          <p:cNvSpPr/>
          <p:nvPr/>
        </p:nvSpPr>
        <p:spPr>
          <a:xfrm>
            <a:off x="3904488" y="2859023"/>
            <a:ext cx="1905000" cy="2019300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Remote</a:t>
            </a:r>
          </a:p>
          <a:p>
            <a:pPr algn="ctr"/>
            <a:r>
              <a:rPr lang="en-US" dirty="0" smtClean="0">
                <a:solidFill>
                  <a:schemeClr val="accent2"/>
                </a:solidFill>
              </a:rPr>
              <a:t>Repository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124200" y="3867149"/>
            <a:ext cx="685800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381000" y="2209799"/>
            <a:ext cx="2057400" cy="68580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CED</a:t>
            </a:r>
            <a:r>
              <a:rPr lang="en-US" baseline="30000" dirty="0">
                <a:solidFill>
                  <a:schemeClr val="accent2"/>
                </a:solidFill>
              </a:rPr>
              <a:t>2</a:t>
            </a:r>
            <a:r>
              <a:rPr lang="en-US" dirty="0">
                <a:solidFill>
                  <a:schemeClr val="accent2"/>
                </a:solidFill>
              </a:rPr>
              <a:t>AR </a:t>
            </a:r>
            <a:r>
              <a:rPr lang="en-US" dirty="0" smtClean="0">
                <a:solidFill>
                  <a:schemeClr val="accent2"/>
                </a:solidFill>
              </a:rPr>
              <a:t>Instance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81000" y="3086099"/>
            <a:ext cx="2057400" cy="68580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CED</a:t>
            </a:r>
            <a:r>
              <a:rPr lang="en-US" baseline="30000" dirty="0">
                <a:solidFill>
                  <a:schemeClr val="accent2"/>
                </a:solidFill>
              </a:rPr>
              <a:t>2</a:t>
            </a:r>
            <a:r>
              <a:rPr lang="en-US" dirty="0">
                <a:solidFill>
                  <a:schemeClr val="accent2"/>
                </a:solidFill>
              </a:rPr>
              <a:t>AR </a:t>
            </a:r>
            <a:r>
              <a:rPr lang="en-US" dirty="0" smtClean="0">
                <a:solidFill>
                  <a:schemeClr val="accent2"/>
                </a:solidFill>
              </a:rPr>
              <a:t>Instance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90144" y="3962399"/>
            <a:ext cx="2057400" cy="68580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CED</a:t>
            </a:r>
            <a:r>
              <a:rPr lang="en-US" baseline="30000" dirty="0">
                <a:solidFill>
                  <a:schemeClr val="accent2"/>
                </a:solidFill>
              </a:rPr>
              <a:t>2</a:t>
            </a:r>
            <a:r>
              <a:rPr lang="en-US" dirty="0">
                <a:solidFill>
                  <a:schemeClr val="accent2"/>
                </a:solidFill>
              </a:rPr>
              <a:t>AR </a:t>
            </a:r>
            <a:r>
              <a:rPr lang="en-US" dirty="0" smtClean="0">
                <a:solidFill>
                  <a:schemeClr val="accent2"/>
                </a:solidFill>
              </a:rPr>
              <a:t>Instance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90144" y="4838699"/>
            <a:ext cx="2057400" cy="68580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CED</a:t>
            </a:r>
            <a:r>
              <a:rPr lang="en-US" baseline="30000" dirty="0">
                <a:solidFill>
                  <a:schemeClr val="accent2"/>
                </a:solidFill>
              </a:rPr>
              <a:t>2</a:t>
            </a:r>
            <a:r>
              <a:rPr lang="en-US" dirty="0">
                <a:solidFill>
                  <a:schemeClr val="accent2"/>
                </a:solidFill>
              </a:rPr>
              <a:t>AR </a:t>
            </a:r>
            <a:r>
              <a:rPr lang="en-US" dirty="0" smtClean="0">
                <a:solidFill>
                  <a:schemeClr val="accent2"/>
                </a:solidFill>
              </a:rPr>
              <a:t>Instance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647688" y="3524247"/>
            <a:ext cx="2057400" cy="685801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2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CED</a:t>
            </a:r>
            <a:r>
              <a:rPr lang="en-US" baseline="30000" dirty="0">
                <a:solidFill>
                  <a:schemeClr val="accent2"/>
                </a:solidFill>
              </a:rPr>
              <a:t>2</a:t>
            </a:r>
            <a:r>
              <a:rPr lang="en-US" dirty="0">
                <a:solidFill>
                  <a:schemeClr val="accent2"/>
                </a:solidFill>
              </a:rPr>
              <a:t>AR </a:t>
            </a:r>
            <a:r>
              <a:rPr lang="en-US" dirty="0" smtClean="0">
                <a:solidFill>
                  <a:schemeClr val="accent2"/>
                </a:solidFill>
              </a:rPr>
              <a:t>Instance</a:t>
            </a:r>
          </a:p>
          <a:p>
            <a:pPr algn="ctr"/>
            <a:r>
              <a:rPr lang="en-US" dirty="0" smtClean="0">
                <a:solidFill>
                  <a:schemeClr val="accent2"/>
                </a:solidFill>
              </a:rPr>
              <a:t>(Official)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590800" y="2552699"/>
            <a:ext cx="5334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590800" y="3418330"/>
            <a:ext cx="5334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592324" y="4305299"/>
            <a:ext cx="5334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590800" y="5181599"/>
            <a:ext cx="5334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124200" y="2552699"/>
            <a:ext cx="0" cy="26289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867400" y="3867148"/>
            <a:ext cx="685800" cy="0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5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Our implementation uses </a:t>
            </a:r>
            <a:r>
              <a:rPr lang="en-US" sz="2800" dirty="0" err="1" smtClean="0"/>
              <a:t>Bitbucket</a:t>
            </a:r>
            <a:endParaRPr lang="en-US" sz="2800" dirty="0" smtClean="0"/>
          </a:p>
          <a:p>
            <a:r>
              <a:rPr lang="en-US" sz="2800" dirty="0" smtClean="0"/>
              <a:t>Commit messages describe changes</a:t>
            </a:r>
          </a:p>
          <a:p>
            <a:r>
              <a:rPr lang="en-US" sz="2800" dirty="0" smtClean="0"/>
              <a:t>Users linked by email address</a:t>
            </a:r>
          </a:p>
          <a:p>
            <a:r>
              <a:rPr lang="en-US" sz="2800" dirty="0" smtClean="0"/>
              <a:t>Commit hashes are stored on CED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AR</a:t>
            </a:r>
          </a:p>
          <a:p>
            <a:r>
              <a:rPr lang="en-US" sz="2800" dirty="0"/>
              <a:t>Remote synchronization is </a:t>
            </a:r>
            <a:r>
              <a:rPr lang="en-US" sz="2800" dirty="0" smtClean="0"/>
              <a:t>optional</a:t>
            </a:r>
          </a:p>
          <a:p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Location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3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Location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981200"/>
            <a:ext cx="6172200" cy="440161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59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27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Changes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378" y="1828800"/>
            <a:ext cx="7772400" cy="421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2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Continued </a:t>
            </a:r>
            <a:r>
              <a:rPr lang="en-US" dirty="0" smtClean="0"/>
              <a:t>Work: Improving merge control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283464"/>
            <a:ext cx="2133600" cy="365125"/>
          </a:xfrm>
        </p:spPr>
        <p:txBody>
          <a:bodyPr/>
          <a:lstStyle/>
          <a:p>
            <a:fld id="{6315554C-9387-4378-80C2-5F7076CAC952}" type="slidenum">
              <a:rPr lang="en-US" smtClean="0"/>
              <a:t>28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98229" y="2463006"/>
            <a:ext cx="3424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chemeClr val="accent2"/>
                </a:solidFill>
              </a:rPr>
              <a:t>Master Branch (Official version)</a:t>
            </a:r>
            <a:endParaRPr lang="en-US" u="sng" dirty="0">
              <a:solidFill>
                <a:schemeClr val="accent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00756" y="4461786"/>
            <a:ext cx="2618994" cy="369332"/>
          </a:xfrm>
          <a:prstGeom prst="rect">
            <a:avLst/>
          </a:prstGeom>
          <a:noFill/>
          <a:ln>
            <a:solidFill>
              <a:srgbClr val="F8F8F8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chemeClr val="bg1">
                    <a:lumMod val="75000"/>
                  </a:schemeClr>
                </a:solidFill>
              </a:rPr>
              <a:t>User Contributed Branch</a:t>
            </a:r>
            <a:endParaRPr lang="en-US" u="sng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Snip Single Corner Rectangle 34"/>
          <p:cNvSpPr/>
          <p:nvPr/>
        </p:nvSpPr>
        <p:spPr>
          <a:xfrm>
            <a:off x="514350" y="4853253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Codebook 1.0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Snip Single Corner Rectangle 37"/>
          <p:cNvSpPr/>
          <p:nvPr/>
        </p:nvSpPr>
        <p:spPr>
          <a:xfrm>
            <a:off x="2457450" y="4853253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Codebook 1.0 rev 1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9" name="Snip Single Corner Rectangle 38"/>
          <p:cNvSpPr/>
          <p:nvPr/>
        </p:nvSpPr>
        <p:spPr>
          <a:xfrm>
            <a:off x="4400550" y="4855793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Codebook 1.0 rev 2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0" name="Snip Single Corner Rectangle 39"/>
          <p:cNvSpPr/>
          <p:nvPr/>
        </p:nvSpPr>
        <p:spPr>
          <a:xfrm>
            <a:off x="7067550" y="4853253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1.0 rev N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1" name="Snip Single Corner Rectangle 40"/>
          <p:cNvSpPr/>
          <p:nvPr/>
        </p:nvSpPr>
        <p:spPr>
          <a:xfrm>
            <a:off x="514350" y="2395041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1.0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2" name="Snip Single Corner Rectangle 41"/>
          <p:cNvSpPr/>
          <p:nvPr/>
        </p:nvSpPr>
        <p:spPr>
          <a:xfrm>
            <a:off x="7086600" y="2443809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1.1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847850" y="5407989"/>
            <a:ext cx="514350" cy="0"/>
          </a:xfrm>
          <a:prstGeom prst="straightConnector1">
            <a:avLst/>
          </a:prstGeom>
          <a:ln w="38100">
            <a:solidFill>
              <a:srgbClr val="F8F8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733800" y="5407989"/>
            <a:ext cx="514350" cy="0"/>
          </a:xfrm>
          <a:prstGeom prst="straightConnector1">
            <a:avLst/>
          </a:prstGeom>
          <a:ln w="38100">
            <a:solidFill>
              <a:srgbClr val="F8F8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715000" y="5407989"/>
            <a:ext cx="1323975" cy="0"/>
          </a:xfrm>
          <a:prstGeom prst="straightConnector1">
            <a:avLst/>
          </a:prstGeom>
          <a:ln w="38100">
            <a:solidFill>
              <a:srgbClr val="F8F8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979977" y="4906339"/>
            <a:ext cx="697627" cy="707886"/>
          </a:xfrm>
          <a:prstGeom prst="rect">
            <a:avLst/>
          </a:prstGeom>
          <a:solidFill>
            <a:schemeClr val="bg1"/>
          </a:solidFill>
          <a:ln>
            <a:solidFill>
              <a:srgbClr val="F8F8F8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>
                    <a:lumMod val="75000"/>
                  </a:schemeClr>
                </a:solidFill>
              </a:rPr>
              <a:t>…</a:t>
            </a:r>
            <a:endParaRPr lang="en-US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7696200" y="3685714"/>
            <a:ext cx="0" cy="110197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1847850" y="2928441"/>
            <a:ext cx="493395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1066800" y="3581400"/>
            <a:ext cx="14478" cy="1111373"/>
          </a:xfrm>
          <a:prstGeom prst="straightConnector1">
            <a:avLst/>
          </a:prstGeom>
          <a:ln w="38100">
            <a:solidFill>
              <a:srgbClr val="F8F8F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295400" y="3647549"/>
            <a:ext cx="1862328" cy="584775"/>
          </a:xfrm>
          <a:prstGeom prst="rect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solidFill>
                  <a:schemeClr val="bg1">
                    <a:lumMod val="75000"/>
                  </a:schemeClr>
                </a:solidFill>
              </a:rPr>
              <a:t>1. User gets copy of DDI to edit</a:t>
            </a:r>
            <a:endParaRPr lang="en-US" sz="16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10200" y="3816648"/>
            <a:ext cx="2057400" cy="830997"/>
          </a:xfrm>
          <a:prstGeom prst="rect">
            <a:avLst/>
          </a:prstGeom>
          <a:solidFill>
            <a:srgbClr val="F8F8F8"/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 smtClean="0">
                <a:solidFill>
                  <a:schemeClr val="accent2"/>
                </a:solidFill>
              </a:rPr>
              <a:t>3. Data provider merges user’s edits back into official DDI</a:t>
            </a:r>
            <a:endParaRPr lang="en-US" sz="1600" i="1" dirty="0">
              <a:solidFill>
                <a:schemeClr val="accent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17129" y="6080533"/>
            <a:ext cx="2259521" cy="338554"/>
          </a:xfrm>
          <a:prstGeom prst="rect">
            <a:avLst/>
          </a:prstGeom>
          <a:solidFill>
            <a:srgbClr val="F8F8F8"/>
          </a:solidFill>
          <a:ln>
            <a:solidFill>
              <a:srgbClr val="F8F8F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chemeClr val="bg1">
                    <a:lumMod val="75000"/>
                  </a:schemeClr>
                </a:solidFill>
              </a:rPr>
              <a:t>2. Each edit is versioned</a:t>
            </a:r>
            <a:endParaRPr lang="en-US" sz="1600" i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69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29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Workflow as described assumes metadata curator merges information </a:t>
            </a:r>
          </a:p>
          <a:p>
            <a:r>
              <a:rPr lang="en-US" dirty="0" smtClean="0"/>
              <a:t>Within the limits of a 24-hour day: what’s the likelihood that that process scales?</a:t>
            </a:r>
          </a:p>
          <a:p>
            <a:r>
              <a:rPr lang="en-US" dirty="0" smtClean="0"/>
              <a:t>Alternate: “wiki” methodology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Continued Work: The uncontrolled merge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34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Emphasis on collaborative editing (small set of users)</a:t>
            </a:r>
          </a:p>
          <a:p>
            <a:pPr lvl="1"/>
            <a:r>
              <a:rPr lang="en-US" sz="2400" dirty="0" smtClean="0"/>
              <a:t>Online editor</a:t>
            </a:r>
          </a:p>
          <a:p>
            <a:pPr lvl="1"/>
            <a:r>
              <a:rPr lang="en-US" sz="2400" dirty="0" smtClean="0"/>
              <a:t>Versioned and tracked metadata through </a:t>
            </a:r>
            <a:r>
              <a:rPr lang="en-US" sz="2400" dirty="0" err="1" smtClean="0"/>
              <a:t>Git</a:t>
            </a:r>
            <a:endParaRPr lang="en-US" sz="2400" dirty="0"/>
          </a:p>
          <a:p>
            <a:pPr lvl="1"/>
            <a:r>
              <a:rPr lang="en-US" sz="2400" dirty="0" smtClean="0"/>
              <a:t>Tied into external authentication frameworks</a:t>
            </a:r>
            <a:endParaRPr lang="en-US" sz="2800" dirty="0" smtClean="0"/>
          </a:p>
          <a:p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Focus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42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/>
          <p:cNvSpPr/>
          <p:nvPr/>
        </p:nvSpPr>
        <p:spPr>
          <a:xfrm>
            <a:off x="148304" y="3139512"/>
            <a:ext cx="8462296" cy="15848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(alternate)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4342" y="1926962"/>
            <a:ext cx="1804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accent2"/>
                </a:solidFill>
              </a:rPr>
              <a:t>Master Branch </a:t>
            </a:r>
            <a:br>
              <a:rPr lang="en-US" u="sng" dirty="0" smtClean="0">
                <a:solidFill>
                  <a:schemeClr val="accent2"/>
                </a:solidFill>
              </a:rPr>
            </a:br>
            <a:r>
              <a:rPr lang="en-US" u="sng" dirty="0" smtClean="0">
                <a:solidFill>
                  <a:schemeClr val="accent2"/>
                </a:solidFill>
              </a:rPr>
              <a:t>(Official version)</a:t>
            </a:r>
            <a:endParaRPr lang="en-US" u="sng" dirty="0">
              <a:solidFill>
                <a:schemeClr val="accent2"/>
              </a:solidFill>
            </a:endParaRPr>
          </a:p>
        </p:txBody>
      </p:sp>
      <p:sp>
        <p:nvSpPr>
          <p:cNvPr id="35" name="Snip Single Corner Rectangle 34"/>
          <p:cNvSpPr/>
          <p:nvPr/>
        </p:nvSpPr>
        <p:spPr>
          <a:xfrm>
            <a:off x="2529840" y="3429000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1.0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1" name="Snip Single Corner Rectangle 40"/>
          <p:cNvSpPr/>
          <p:nvPr/>
        </p:nvSpPr>
        <p:spPr>
          <a:xfrm>
            <a:off x="2529840" y="1828800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1.0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3118866" y="2895600"/>
            <a:ext cx="0" cy="381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5240" y="3487694"/>
            <a:ext cx="2683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accent2"/>
                </a:solidFill>
              </a:rPr>
              <a:t>Wiki Branch </a:t>
            </a:r>
            <a:br>
              <a:rPr lang="en-US" u="sng" dirty="0" smtClean="0">
                <a:solidFill>
                  <a:schemeClr val="accent2"/>
                </a:solidFill>
              </a:rPr>
            </a:br>
            <a:r>
              <a:rPr lang="en-US" u="sng" dirty="0" smtClean="0">
                <a:solidFill>
                  <a:schemeClr val="accent2"/>
                </a:solidFill>
              </a:rPr>
              <a:t>(Community version)</a:t>
            </a:r>
            <a:endParaRPr lang="en-US" u="sng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46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/>
          <p:cNvSpPr/>
          <p:nvPr/>
        </p:nvSpPr>
        <p:spPr>
          <a:xfrm>
            <a:off x="148304" y="3139512"/>
            <a:ext cx="8462296" cy="15848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(alternate)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4342" y="1926962"/>
            <a:ext cx="1804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accent2"/>
                </a:solidFill>
              </a:rPr>
              <a:t>Master Branch </a:t>
            </a:r>
            <a:br>
              <a:rPr lang="en-US" u="sng" dirty="0" smtClean="0">
                <a:solidFill>
                  <a:schemeClr val="accent2"/>
                </a:solidFill>
              </a:rPr>
            </a:br>
            <a:r>
              <a:rPr lang="en-US" u="sng" dirty="0" smtClean="0">
                <a:solidFill>
                  <a:schemeClr val="accent2"/>
                </a:solidFill>
              </a:rPr>
              <a:t>(Official version)</a:t>
            </a:r>
            <a:endParaRPr lang="en-US" u="sng" dirty="0">
              <a:solidFill>
                <a:schemeClr val="accent2"/>
              </a:solidFill>
            </a:endParaRPr>
          </a:p>
        </p:txBody>
      </p:sp>
      <p:sp>
        <p:nvSpPr>
          <p:cNvPr id="35" name="Snip Single Corner Rectangle 34"/>
          <p:cNvSpPr/>
          <p:nvPr/>
        </p:nvSpPr>
        <p:spPr>
          <a:xfrm>
            <a:off x="2529840" y="3429000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1.0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1" name="Snip Single Corner Rectangle 40"/>
          <p:cNvSpPr/>
          <p:nvPr/>
        </p:nvSpPr>
        <p:spPr>
          <a:xfrm>
            <a:off x="2529840" y="1828800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1.0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3118866" y="2895600"/>
            <a:ext cx="0" cy="38100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5240" y="3487694"/>
            <a:ext cx="2683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accent2"/>
                </a:solidFill>
              </a:rPr>
              <a:t>Wiki Branch </a:t>
            </a:r>
            <a:br>
              <a:rPr lang="en-US" u="sng" dirty="0" smtClean="0">
                <a:solidFill>
                  <a:schemeClr val="accent2"/>
                </a:solidFill>
              </a:rPr>
            </a:br>
            <a:r>
              <a:rPr lang="en-US" u="sng" dirty="0" smtClean="0">
                <a:solidFill>
                  <a:schemeClr val="accent2"/>
                </a:solidFill>
              </a:rPr>
              <a:t>(Community version)</a:t>
            </a:r>
            <a:endParaRPr lang="en-US" u="sng" dirty="0">
              <a:solidFill>
                <a:schemeClr val="accent2"/>
              </a:solidFill>
            </a:endParaRPr>
          </a:p>
        </p:txBody>
      </p:sp>
      <p:sp>
        <p:nvSpPr>
          <p:cNvPr id="8" name="Snip Single Corner Rectangle 7"/>
          <p:cNvSpPr/>
          <p:nvPr/>
        </p:nvSpPr>
        <p:spPr>
          <a:xfrm>
            <a:off x="2620899" y="5742480"/>
            <a:ext cx="277368" cy="341900"/>
          </a:xfrm>
          <a:prstGeom prst="snip1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1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53162" y="5218700"/>
            <a:ext cx="268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accent2"/>
                </a:solidFill>
              </a:rPr>
              <a:t>User Branches</a:t>
            </a:r>
          </a:p>
        </p:txBody>
      </p:sp>
      <p:sp>
        <p:nvSpPr>
          <p:cNvPr id="11" name="Snip Single Corner Rectangle 10"/>
          <p:cNvSpPr/>
          <p:nvPr/>
        </p:nvSpPr>
        <p:spPr>
          <a:xfrm>
            <a:off x="3000756" y="4992729"/>
            <a:ext cx="277368" cy="341900"/>
          </a:xfrm>
          <a:prstGeom prst="snip1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2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118866" y="4520184"/>
            <a:ext cx="0" cy="38100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2759583" y="4511359"/>
            <a:ext cx="0" cy="107667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519296" y="5264866"/>
            <a:ext cx="2958084" cy="646331"/>
          </a:xfrm>
          <a:prstGeom prst="rect">
            <a:avLst/>
          </a:prstGeom>
          <a:solidFill>
            <a:srgbClr val="FFFFFF">
              <a:alpha val="85098"/>
            </a:srgbClr>
          </a:solidFill>
          <a:ln w="28575">
            <a:solidFill>
              <a:srgbClr val="0070C0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i="1" dirty="0" smtClean="0"/>
              <a:t>Users pull from wiki branch into any instance of CED</a:t>
            </a:r>
            <a:r>
              <a:rPr lang="en-US" i="1" baseline="30000" dirty="0" smtClean="0"/>
              <a:t>2</a:t>
            </a:r>
            <a:r>
              <a:rPr lang="en-US" i="1" dirty="0" smtClean="0"/>
              <a:t>AR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1813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/>
          <p:cNvSpPr/>
          <p:nvPr/>
        </p:nvSpPr>
        <p:spPr>
          <a:xfrm>
            <a:off x="148304" y="3139512"/>
            <a:ext cx="8462296" cy="15848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(alternate)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4342" y="1926962"/>
            <a:ext cx="1804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accent2"/>
                </a:solidFill>
              </a:rPr>
              <a:t>Master Branch </a:t>
            </a:r>
            <a:br>
              <a:rPr lang="en-US" u="sng" dirty="0" smtClean="0">
                <a:solidFill>
                  <a:schemeClr val="accent2"/>
                </a:solidFill>
              </a:rPr>
            </a:br>
            <a:r>
              <a:rPr lang="en-US" u="sng" dirty="0" smtClean="0">
                <a:solidFill>
                  <a:schemeClr val="accent2"/>
                </a:solidFill>
              </a:rPr>
              <a:t>(Official version)</a:t>
            </a:r>
            <a:endParaRPr lang="en-US" u="sng" dirty="0">
              <a:solidFill>
                <a:schemeClr val="accent2"/>
              </a:solidFill>
            </a:endParaRPr>
          </a:p>
        </p:txBody>
      </p:sp>
      <p:sp>
        <p:nvSpPr>
          <p:cNvPr id="35" name="Snip Single Corner Rectangle 34"/>
          <p:cNvSpPr/>
          <p:nvPr/>
        </p:nvSpPr>
        <p:spPr>
          <a:xfrm>
            <a:off x="2529840" y="3429000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1.0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1" name="Snip Single Corner Rectangle 40"/>
          <p:cNvSpPr/>
          <p:nvPr/>
        </p:nvSpPr>
        <p:spPr>
          <a:xfrm>
            <a:off x="2529840" y="1828800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1.0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3118866" y="2895600"/>
            <a:ext cx="0" cy="38100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5240" y="3487694"/>
            <a:ext cx="2683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accent2"/>
                </a:solidFill>
              </a:rPr>
              <a:t>Wiki Branch </a:t>
            </a:r>
            <a:br>
              <a:rPr lang="en-US" u="sng" dirty="0" smtClean="0">
                <a:solidFill>
                  <a:schemeClr val="accent2"/>
                </a:solidFill>
              </a:rPr>
            </a:br>
            <a:r>
              <a:rPr lang="en-US" u="sng" dirty="0" smtClean="0">
                <a:solidFill>
                  <a:schemeClr val="accent2"/>
                </a:solidFill>
              </a:rPr>
              <a:t>(Community version)</a:t>
            </a:r>
            <a:endParaRPr lang="en-US" u="sng" dirty="0">
              <a:solidFill>
                <a:schemeClr val="accent2"/>
              </a:solidFill>
            </a:endParaRPr>
          </a:p>
        </p:txBody>
      </p:sp>
      <p:sp>
        <p:nvSpPr>
          <p:cNvPr id="8" name="Snip Single Corner Rectangle 7"/>
          <p:cNvSpPr/>
          <p:nvPr/>
        </p:nvSpPr>
        <p:spPr>
          <a:xfrm>
            <a:off x="2620899" y="5742480"/>
            <a:ext cx="277368" cy="3419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1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53162" y="5218700"/>
            <a:ext cx="268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accent2"/>
                </a:solidFill>
              </a:rPr>
              <a:t>User Branches</a:t>
            </a:r>
          </a:p>
        </p:txBody>
      </p:sp>
      <p:sp>
        <p:nvSpPr>
          <p:cNvPr id="11" name="Snip Single Corner Rectangle 10"/>
          <p:cNvSpPr/>
          <p:nvPr/>
        </p:nvSpPr>
        <p:spPr>
          <a:xfrm>
            <a:off x="3000756" y="4992729"/>
            <a:ext cx="277368" cy="3419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2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3" name="Snip Single Corner Rectangle 32"/>
          <p:cNvSpPr/>
          <p:nvPr/>
        </p:nvSpPr>
        <p:spPr>
          <a:xfrm>
            <a:off x="4495800" y="3414542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rev 1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749040" y="3962400"/>
            <a:ext cx="59436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3118866" y="4520184"/>
            <a:ext cx="0" cy="38100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2759583" y="4511359"/>
            <a:ext cx="0" cy="107667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2898268" y="4587345"/>
            <a:ext cx="1737359" cy="135140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114800" y="5225456"/>
            <a:ext cx="3765042" cy="369332"/>
          </a:xfrm>
          <a:prstGeom prst="rect">
            <a:avLst/>
          </a:prstGeom>
          <a:solidFill>
            <a:srgbClr val="FFFFFF">
              <a:alpha val="85098"/>
            </a:srgbClr>
          </a:solidFill>
          <a:ln w="28575">
            <a:solidFill>
              <a:srgbClr val="0070C0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i="1" dirty="0" smtClean="0"/>
              <a:t>Users push back to branch manually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8993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/>
          <p:cNvSpPr/>
          <p:nvPr/>
        </p:nvSpPr>
        <p:spPr>
          <a:xfrm>
            <a:off x="148304" y="3139512"/>
            <a:ext cx="8462296" cy="15848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(alternate)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4342" y="1926962"/>
            <a:ext cx="1804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accent2"/>
                </a:solidFill>
              </a:rPr>
              <a:t>Master Branch </a:t>
            </a:r>
            <a:br>
              <a:rPr lang="en-US" u="sng" dirty="0" smtClean="0">
                <a:solidFill>
                  <a:schemeClr val="accent2"/>
                </a:solidFill>
              </a:rPr>
            </a:br>
            <a:r>
              <a:rPr lang="en-US" u="sng" dirty="0" smtClean="0">
                <a:solidFill>
                  <a:schemeClr val="accent2"/>
                </a:solidFill>
              </a:rPr>
              <a:t>(Official version)</a:t>
            </a:r>
            <a:endParaRPr lang="en-US" u="sng" dirty="0">
              <a:solidFill>
                <a:schemeClr val="accent2"/>
              </a:solidFill>
            </a:endParaRPr>
          </a:p>
        </p:txBody>
      </p:sp>
      <p:sp>
        <p:nvSpPr>
          <p:cNvPr id="35" name="Snip Single Corner Rectangle 34"/>
          <p:cNvSpPr/>
          <p:nvPr/>
        </p:nvSpPr>
        <p:spPr>
          <a:xfrm>
            <a:off x="2529840" y="3429000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1.0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1" name="Snip Single Corner Rectangle 40"/>
          <p:cNvSpPr/>
          <p:nvPr/>
        </p:nvSpPr>
        <p:spPr>
          <a:xfrm>
            <a:off x="2529840" y="1828800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1.0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3118866" y="2895600"/>
            <a:ext cx="0" cy="38100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5240" y="3487694"/>
            <a:ext cx="2683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accent2"/>
                </a:solidFill>
              </a:rPr>
              <a:t>Wiki Branch </a:t>
            </a:r>
            <a:br>
              <a:rPr lang="en-US" u="sng" dirty="0" smtClean="0">
                <a:solidFill>
                  <a:schemeClr val="accent2"/>
                </a:solidFill>
              </a:rPr>
            </a:br>
            <a:r>
              <a:rPr lang="en-US" u="sng" dirty="0" smtClean="0">
                <a:solidFill>
                  <a:schemeClr val="accent2"/>
                </a:solidFill>
              </a:rPr>
              <a:t>(Community version)</a:t>
            </a:r>
            <a:endParaRPr lang="en-US" u="sng" dirty="0">
              <a:solidFill>
                <a:schemeClr val="accent2"/>
              </a:solidFill>
            </a:endParaRPr>
          </a:p>
        </p:txBody>
      </p:sp>
      <p:sp>
        <p:nvSpPr>
          <p:cNvPr id="8" name="Snip Single Corner Rectangle 7"/>
          <p:cNvSpPr/>
          <p:nvPr/>
        </p:nvSpPr>
        <p:spPr>
          <a:xfrm>
            <a:off x="2620899" y="5742480"/>
            <a:ext cx="277368" cy="3419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1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53162" y="5218700"/>
            <a:ext cx="268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accent2"/>
                </a:solidFill>
              </a:rPr>
              <a:t>User Branches</a:t>
            </a:r>
          </a:p>
        </p:txBody>
      </p:sp>
      <p:sp>
        <p:nvSpPr>
          <p:cNvPr id="11" name="Snip Single Corner Rectangle 10"/>
          <p:cNvSpPr/>
          <p:nvPr/>
        </p:nvSpPr>
        <p:spPr>
          <a:xfrm>
            <a:off x="3000756" y="4992729"/>
            <a:ext cx="277368" cy="3419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2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3" name="Snip Single Corner Rectangle 12"/>
          <p:cNvSpPr/>
          <p:nvPr/>
        </p:nvSpPr>
        <p:spPr>
          <a:xfrm>
            <a:off x="4738116" y="5218700"/>
            <a:ext cx="277368" cy="341900"/>
          </a:xfrm>
          <a:prstGeom prst="snip1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3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3" name="Snip Single Corner Rectangle 32"/>
          <p:cNvSpPr/>
          <p:nvPr/>
        </p:nvSpPr>
        <p:spPr>
          <a:xfrm>
            <a:off x="4495800" y="3414542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rev 1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749040" y="3962400"/>
            <a:ext cx="59436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3118866" y="4520184"/>
            <a:ext cx="0" cy="38100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2759583" y="4511359"/>
            <a:ext cx="0" cy="107667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876800" y="4472313"/>
            <a:ext cx="0" cy="70928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2898268" y="4587345"/>
            <a:ext cx="1737359" cy="135140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624578" y="5770503"/>
            <a:ext cx="3071622" cy="646331"/>
          </a:xfrm>
          <a:prstGeom prst="rect">
            <a:avLst/>
          </a:prstGeom>
          <a:solidFill>
            <a:srgbClr val="FFFFFF">
              <a:alpha val="85098"/>
            </a:srgbClr>
          </a:solidFill>
          <a:ln w="28575">
            <a:solidFill>
              <a:srgbClr val="0070C0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i="1" dirty="0" smtClean="0"/>
              <a:t>New users work off most recent revision by default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6116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/>
          <p:cNvSpPr/>
          <p:nvPr/>
        </p:nvSpPr>
        <p:spPr>
          <a:xfrm>
            <a:off x="148304" y="3139512"/>
            <a:ext cx="8462296" cy="15848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(alternate)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4342" y="1926962"/>
            <a:ext cx="1804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accent2"/>
                </a:solidFill>
              </a:rPr>
              <a:t>Master Branch </a:t>
            </a:r>
            <a:br>
              <a:rPr lang="en-US" u="sng" dirty="0" smtClean="0">
                <a:solidFill>
                  <a:schemeClr val="accent2"/>
                </a:solidFill>
              </a:rPr>
            </a:br>
            <a:r>
              <a:rPr lang="en-US" u="sng" dirty="0" smtClean="0">
                <a:solidFill>
                  <a:schemeClr val="accent2"/>
                </a:solidFill>
              </a:rPr>
              <a:t>(Official version)</a:t>
            </a:r>
            <a:endParaRPr lang="en-US" u="sng" dirty="0">
              <a:solidFill>
                <a:schemeClr val="accent2"/>
              </a:solidFill>
            </a:endParaRPr>
          </a:p>
        </p:txBody>
      </p:sp>
      <p:sp>
        <p:nvSpPr>
          <p:cNvPr id="35" name="Snip Single Corner Rectangle 34"/>
          <p:cNvSpPr/>
          <p:nvPr/>
        </p:nvSpPr>
        <p:spPr>
          <a:xfrm>
            <a:off x="2529840" y="3429000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1.0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1" name="Snip Single Corner Rectangle 40"/>
          <p:cNvSpPr/>
          <p:nvPr/>
        </p:nvSpPr>
        <p:spPr>
          <a:xfrm>
            <a:off x="2529840" y="1828800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1.0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3118866" y="2895600"/>
            <a:ext cx="0" cy="38100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5240" y="3487694"/>
            <a:ext cx="2683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accent2"/>
                </a:solidFill>
              </a:rPr>
              <a:t>Wiki Branch </a:t>
            </a:r>
            <a:br>
              <a:rPr lang="en-US" u="sng" dirty="0" smtClean="0">
                <a:solidFill>
                  <a:schemeClr val="accent2"/>
                </a:solidFill>
              </a:rPr>
            </a:br>
            <a:r>
              <a:rPr lang="en-US" u="sng" dirty="0" smtClean="0">
                <a:solidFill>
                  <a:schemeClr val="accent2"/>
                </a:solidFill>
              </a:rPr>
              <a:t>(Community version)</a:t>
            </a:r>
            <a:endParaRPr lang="en-US" u="sng" dirty="0">
              <a:solidFill>
                <a:schemeClr val="accent2"/>
              </a:solidFill>
            </a:endParaRPr>
          </a:p>
        </p:txBody>
      </p:sp>
      <p:sp>
        <p:nvSpPr>
          <p:cNvPr id="8" name="Snip Single Corner Rectangle 7"/>
          <p:cNvSpPr/>
          <p:nvPr/>
        </p:nvSpPr>
        <p:spPr>
          <a:xfrm>
            <a:off x="2620899" y="5742480"/>
            <a:ext cx="277368" cy="3419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1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53162" y="5218700"/>
            <a:ext cx="268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accent2"/>
                </a:solidFill>
              </a:rPr>
              <a:t>User Branches</a:t>
            </a:r>
          </a:p>
        </p:txBody>
      </p:sp>
      <p:sp>
        <p:nvSpPr>
          <p:cNvPr id="11" name="Snip Single Corner Rectangle 10"/>
          <p:cNvSpPr/>
          <p:nvPr/>
        </p:nvSpPr>
        <p:spPr>
          <a:xfrm>
            <a:off x="3000756" y="4992729"/>
            <a:ext cx="277368" cy="3419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2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3" name="Snip Single Corner Rectangle 12"/>
          <p:cNvSpPr/>
          <p:nvPr/>
        </p:nvSpPr>
        <p:spPr>
          <a:xfrm>
            <a:off x="4738116" y="5218700"/>
            <a:ext cx="277368" cy="3419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3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3" name="Snip Single Corner Rectangle 32"/>
          <p:cNvSpPr/>
          <p:nvPr/>
        </p:nvSpPr>
        <p:spPr>
          <a:xfrm>
            <a:off x="4495800" y="3414542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rev 1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749040" y="3962400"/>
            <a:ext cx="59436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Snip Single Corner Rectangle 47"/>
          <p:cNvSpPr/>
          <p:nvPr/>
        </p:nvSpPr>
        <p:spPr>
          <a:xfrm>
            <a:off x="7141036" y="3414542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rev X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5721763" y="3962400"/>
            <a:ext cx="1323975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986740" y="3460750"/>
            <a:ext cx="697627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2"/>
                </a:solidFill>
              </a:rPr>
              <a:t>…</a:t>
            </a:r>
            <a:endParaRPr lang="en-US" sz="4000" dirty="0">
              <a:solidFill>
                <a:schemeClr val="accent2"/>
              </a:solidFill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118866" y="4520184"/>
            <a:ext cx="0" cy="38100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2759583" y="4511359"/>
            <a:ext cx="0" cy="107667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876800" y="4472313"/>
            <a:ext cx="0" cy="70928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5015484" y="4464051"/>
            <a:ext cx="1978532" cy="93931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2898268" y="4587345"/>
            <a:ext cx="1737359" cy="135140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93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/>
          <p:cNvSpPr/>
          <p:nvPr/>
        </p:nvSpPr>
        <p:spPr>
          <a:xfrm>
            <a:off x="148304" y="3139512"/>
            <a:ext cx="8462296" cy="15848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(alternate)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4342" y="1926962"/>
            <a:ext cx="1804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accent2"/>
                </a:solidFill>
              </a:rPr>
              <a:t>Master Branch </a:t>
            </a:r>
            <a:br>
              <a:rPr lang="en-US" u="sng" dirty="0" smtClean="0">
                <a:solidFill>
                  <a:schemeClr val="accent2"/>
                </a:solidFill>
              </a:rPr>
            </a:br>
            <a:r>
              <a:rPr lang="en-US" u="sng" dirty="0" smtClean="0">
                <a:solidFill>
                  <a:schemeClr val="accent2"/>
                </a:solidFill>
              </a:rPr>
              <a:t>(Official version)</a:t>
            </a:r>
            <a:endParaRPr lang="en-US" u="sng" dirty="0">
              <a:solidFill>
                <a:schemeClr val="accent2"/>
              </a:solidFill>
            </a:endParaRPr>
          </a:p>
        </p:txBody>
      </p:sp>
      <p:sp>
        <p:nvSpPr>
          <p:cNvPr id="35" name="Snip Single Corner Rectangle 34"/>
          <p:cNvSpPr/>
          <p:nvPr/>
        </p:nvSpPr>
        <p:spPr>
          <a:xfrm>
            <a:off x="2529840" y="3429000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1.0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1" name="Snip Single Corner Rectangle 40"/>
          <p:cNvSpPr/>
          <p:nvPr/>
        </p:nvSpPr>
        <p:spPr>
          <a:xfrm>
            <a:off x="2529840" y="1828800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1.0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3118866" y="2895600"/>
            <a:ext cx="0" cy="38100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5240" y="3487694"/>
            <a:ext cx="2683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accent2"/>
                </a:solidFill>
              </a:rPr>
              <a:t>Wiki Branch </a:t>
            </a:r>
            <a:br>
              <a:rPr lang="en-US" u="sng" dirty="0" smtClean="0">
                <a:solidFill>
                  <a:schemeClr val="accent2"/>
                </a:solidFill>
              </a:rPr>
            </a:br>
            <a:r>
              <a:rPr lang="en-US" u="sng" dirty="0" smtClean="0">
                <a:solidFill>
                  <a:schemeClr val="accent2"/>
                </a:solidFill>
              </a:rPr>
              <a:t>(Community version)</a:t>
            </a:r>
            <a:endParaRPr lang="en-US" u="sng" dirty="0">
              <a:solidFill>
                <a:schemeClr val="accent2"/>
              </a:solidFill>
            </a:endParaRPr>
          </a:p>
        </p:txBody>
      </p:sp>
      <p:sp>
        <p:nvSpPr>
          <p:cNvPr id="8" name="Snip Single Corner Rectangle 7"/>
          <p:cNvSpPr/>
          <p:nvPr/>
        </p:nvSpPr>
        <p:spPr>
          <a:xfrm>
            <a:off x="2620899" y="5742480"/>
            <a:ext cx="277368" cy="3419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1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53162" y="5218700"/>
            <a:ext cx="268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accent2"/>
                </a:solidFill>
              </a:rPr>
              <a:t>User Branches</a:t>
            </a:r>
          </a:p>
        </p:txBody>
      </p:sp>
      <p:sp>
        <p:nvSpPr>
          <p:cNvPr id="11" name="Snip Single Corner Rectangle 10"/>
          <p:cNvSpPr/>
          <p:nvPr/>
        </p:nvSpPr>
        <p:spPr>
          <a:xfrm>
            <a:off x="3000756" y="4992729"/>
            <a:ext cx="277368" cy="341900"/>
          </a:xfrm>
          <a:prstGeom prst="snip1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2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3" name="Snip Single Corner Rectangle 12"/>
          <p:cNvSpPr/>
          <p:nvPr/>
        </p:nvSpPr>
        <p:spPr>
          <a:xfrm>
            <a:off x="4738116" y="5218700"/>
            <a:ext cx="277368" cy="3419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3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3" name="Snip Single Corner Rectangle 32"/>
          <p:cNvSpPr/>
          <p:nvPr/>
        </p:nvSpPr>
        <p:spPr>
          <a:xfrm>
            <a:off x="4495800" y="3414542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rev 1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749040" y="3962400"/>
            <a:ext cx="59436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Snip Single Corner Rectangle 47"/>
          <p:cNvSpPr/>
          <p:nvPr/>
        </p:nvSpPr>
        <p:spPr>
          <a:xfrm>
            <a:off x="7141036" y="3414542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rev X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5721763" y="3962400"/>
            <a:ext cx="1323975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986740" y="3460750"/>
            <a:ext cx="697627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2"/>
                </a:solidFill>
              </a:rPr>
              <a:t>…</a:t>
            </a:r>
            <a:endParaRPr lang="en-US" sz="4000" dirty="0">
              <a:solidFill>
                <a:schemeClr val="accent2"/>
              </a:solidFill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118866" y="4520184"/>
            <a:ext cx="0" cy="38100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2759583" y="4511359"/>
            <a:ext cx="0" cy="107667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876800" y="4472313"/>
            <a:ext cx="0" cy="70928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5015484" y="4464051"/>
            <a:ext cx="1978532" cy="939315"/>
          </a:xfrm>
          <a:prstGeom prst="straightConnector1">
            <a:avLst/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2898268" y="4587345"/>
            <a:ext cx="1737359" cy="135140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22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/>
          <p:cNvSpPr/>
          <p:nvPr/>
        </p:nvSpPr>
        <p:spPr>
          <a:xfrm>
            <a:off x="148304" y="3139512"/>
            <a:ext cx="8462296" cy="15848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(alternate)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4342" y="1926962"/>
            <a:ext cx="1804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accent2"/>
                </a:solidFill>
              </a:rPr>
              <a:t>Master Branch </a:t>
            </a:r>
            <a:br>
              <a:rPr lang="en-US" u="sng" dirty="0" smtClean="0">
                <a:solidFill>
                  <a:schemeClr val="accent2"/>
                </a:solidFill>
              </a:rPr>
            </a:br>
            <a:r>
              <a:rPr lang="en-US" u="sng" dirty="0" smtClean="0">
                <a:solidFill>
                  <a:schemeClr val="accent2"/>
                </a:solidFill>
              </a:rPr>
              <a:t>(Official version)</a:t>
            </a:r>
            <a:endParaRPr lang="en-US" u="sng" dirty="0">
              <a:solidFill>
                <a:schemeClr val="accent2"/>
              </a:solidFill>
            </a:endParaRPr>
          </a:p>
        </p:txBody>
      </p:sp>
      <p:sp>
        <p:nvSpPr>
          <p:cNvPr id="35" name="Snip Single Corner Rectangle 34"/>
          <p:cNvSpPr/>
          <p:nvPr/>
        </p:nvSpPr>
        <p:spPr>
          <a:xfrm>
            <a:off x="2529840" y="3429000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Codebook 1.0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Snip Single Corner Rectangle 40"/>
          <p:cNvSpPr/>
          <p:nvPr/>
        </p:nvSpPr>
        <p:spPr>
          <a:xfrm>
            <a:off x="2529840" y="1828800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Codebook 1.0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3118866" y="2895600"/>
            <a:ext cx="0" cy="38100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5240" y="3487694"/>
            <a:ext cx="2683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accent2"/>
                </a:solidFill>
              </a:rPr>
              <a:t>Wiki Branch </a:t>
            </a:r>
            <a:br>
              <a:rPr lang="en-US" u="sng" dirty="0" smtClean="0">
                <a:solidFill>
                  <a:schemeClr val="accent2"/>
                </a:solidFill>
              </a:rPr>
            </a:br>
            <a:r>
              <a:rPr lang="en-US" u="sng" dirty="0" smtClean="0">
                <a:solidFill>
                  <a:schemeClr val="accent2"/>
                </a:solidFill>
              </a:rPr>
              <a:t>(Community version)</a:t>
            </a:r>
            <a:endParaRPr lang="en-US" u="sng" dirty="0">
              <a:solidFill>
                <a:schemeClr val="accent2"/>
              </a:solidFill>
            </a:endParaRPr>
          </a:p>
        </p:txBody>
      </p:sp>
      <p:sp>
        <p:nvSpPr>
          <p:cNvPr id="8" name="Snip Single Corner Rectangle 7"/>
          <p:cNvSpPr/>
          <p:nvPr/>
        </p:nvSpPr>
        <p:spPr>
          <a:xfrm>
            <a:off x="2620899" y="5742480"/>
            <a:ext cx="277368" cy="3419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1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53162" y="5218700"/>
            <a:ext cx="268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accent2"/>
                </a:solidFill>
              </a:rPr>
              <a:t>User Branches</a:t>
            </a:r>
          </a:p>
        </p:txBody>
      </p:sp>
      <p:sp>
        <p:nvSpPr>
          <p:cNvPr id="11" name="Snip Single Corner Rectangle 10"/>
          <p:cNvSpPr/>
          <p:nvPr/>
        </p:nvSpPr>
        <p:spPr>
          <a:xfrm>
            <a:off x="3000756" y="4992729"/>
            <a:ext cx="277368" cy="3419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2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3" name="Snip Single Corner Rectangle 12"/>
          <p:cNvSpPr/>
          <p:nvPr/>
        </p:nvSpPr>
        <p:spPr>
          <a:xfrm>
            <a:off x="4738116" y="5218700"/>
            <a:ext cx="277368" cy="3419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3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3" name="Snip Single Corner Rectangle 32"/>
          <p:cNvSpPr/>
          <p:nvPr/>
        </p:nvSpPr>
        <p:spPr>
          <a:xfrm>
            <a:off x="4495800" y="3414542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Codebook rev 1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749040" y="3962400"/>
            <a:ext cx="594360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Snip Single Corner Rectangle 47"/>
          <p:cNvSpPr/>
          <p:nvPr/>
        </p:nvSpPr>
        <p:spPr>
          <a:xfrm>
            <a:off x="7141036" y="3414542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Codebook rev X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5721763" y="3962400"/>
            <a:ext cx="1323975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986740" y="3460750"/>
            <a:ext cx="697627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>
                    <a:lumMod val="65000"/>
                  </a:schemeClr>
                </a:solidFill>
              </a:rPr>
              <a:t>…</a:t>
            </a:r>
            <a:endParaRPr lang="en-US" sz="40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118866" y="4520184"/>
            <a:ext cx="0" cy="38100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2759583" y="4511359"/>
            <a:ext cx="0" cy="1076673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876800" y="4472313"/>
            <a:ext cx="0" cy="709287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5015484" y="4464051"/>
            <a:ext cx="1978532" cy="939315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2898268" y="4587345"/>
            <a:ext cx="1737359" cy="1351401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3266696" y="4282512"/>
            <a:ext cx="3727320" cy="89308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567631" y="5147361"/>
            <a:ext cx="2340967" cy="646331"/>
          </a:xfrm>
          <a:prstGeom prst="rect">
            <a:avLst/>
          </a:prstGeom>
          <a:solidFill>
            <a:srgbClr val="FFFFFF">
              <a:alpha val="85098"/>
            </a:srgbClr>
          </a:solidFill>
          <a:ln w="28575">
            <a:solidFill>
              <a:srgbClr val="0070C0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i="1" dirty="0" smtClean="0"/>
              <a:t>User is responsible for merging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022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676400" y="2362200"/>
            <a:ext cx="5638800" cy="2209800"/>
          </a:xfrm>
          <a:prstGeom prst="roundRect">
            <a:avLst/>
          </a:prstGeom>
          <a:solidFill>
            <a:schemeClr val="bg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(alternate)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283464"/>
            <a:ext cx="2133600" cy="365125"/>
          </a:xfrm>
        </p:spPr>
        <p:txBody>
          <a:bodyPr/>
          <a:lstStyle/>
          <a:p>
            <a:fld id="{6315554C-9387-4378-80C2-5F7076CAC952}" type="slidenum">
              <a:rPr lang="en-US" smtClean="0"/>
              <a:t>37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993201" y="2477905"/>
            <a:ext cx="1804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accent2"/>
                </a:solidFill>
              </a:rPr>
              <a:t>Master Branch </a:t>
            </a:r>
            <a:br>
              <a:rPr lang="en-US" u="sng" dirty="0" smtClean="0">
                <a:solidFill>
                  <a:schemeClr val="accent2"/>
                </a:solidFill>
              </a:rPr>
            </a:br>
            <a:r>
              <a:rPr lang="en-US" u="sng" dirty="0" smtClean="0">
                <a:solidFill>
                  <a:schemeClr val="accent2"/>
                </a:solidFill>
              </a:rPr>
              <a:t>(Official version)</a:t>
            </a:r>
            <a:endParaRPr lang="en-US" u="sng" dirty="0">
              <a:solidFill>
                <a:schemeClr val="accent2"/>
              </a:solidFill>
            </a:endParaRPr>
          </a:p>
        </p:txBody>
      </p:sp>
      <p:sp>
        <p:nvSpPr>
          <p:cNvPr id="41" name="Snip Single Corner Rectangle 40"/>
          <p:cNvSpPr/>
          <p:nvPr/>
        </p:nvSpPr>
        <p:spPr>
          <a:xfrm>
            <a:off x="2286000" y="3122291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Codebook 1.0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2" name="Snip Single Corner Rectangle 41"/>
          <p:cNvSpPr/>
          <p:nvPr/>
        </p:nvSpPr>
        <p:spPr>
          <a:xfrm>
            <a:off x="5197420" y="3135738"/>
            <a:ext cx="1219200" cy="1066800"/>
          </a:xfrm>
          <a:prstGeom prst="snip1Rect">
            <a:avLst/>
          </a:prstGeom>
          <a:solidFill>
            <a:schemeClr val="bg1"/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accent2"/>
                </a:solidFill>
              </a:rPr>
              <a:t>Codebook rev </a:t>
            </a:r>
            <a:r>
              <a:rPr lang="en-US" b="1" dirty="0" smtClean="0">
                <a:solidFill>
                  <a:schemeClr val="accent2"/>
                </a:solidFill>
              </a:rPr>
              <a:t>X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35809" y="2475960"/>
            <a:ext cx="2542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accent2"/>
                </a:solidFill>
              </a:rPr>
              <a:t>Wiki Branch </a:t>
            </a:r>
            <a:br>
              <a:rPr lang="en-US" u="sng" dirty="0" smtClean="0">
                <a:solidFill>
                  <a:schemeClr val="accent2"/>
                </a:solidFill>
              </a:rPr>
            </a:br>
            <a:r>
              <a:rPr lang="en-US" u="sng" dirty="0" smtClean="0">
                <a:solidFill>
                  <a:schemeClr val="accent2"/>
                </a:solidFill>
              </a:rPr>
              <a:t>(Crowdsource version)</a:t>
            </a:r>
            <a:endParaRPr lang="en-US" u="sng" dirty="0">
              <a:solidFill>
                <a:schemeClr val="accent2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467100" y="4879979"/>
            <a:ext cx="2057400" cy="1077218"/>
          </a:xfrm>
          <a:prstGeom prst="rect">
            <a:avLst/>
          </a:prstGeom>
          <a:solidFill>
            <a:srgbClr val="F8F8F8"/>
          </a:solidFill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chemeClr val="accent2"/>
                </a:solidFill>
              </a:rPr>
              <a:t>CED²AR User Interface exposes both versions</a:t>
            </a:r>
          </a:p>
          <a:p>
            <a:pPr algn="ctr"/>
            <a:r>
              <a:rPr lang="en-US" sz="1600" i="1" dirty="0" smtClean="0">
                <a:solidFill>
                  <a:schemeClr val="accent2"/>
                </a:solidFill>
              </a:rPr>
              <a:t>(with attribution)</a:t>
            </a:r>
            <a:endParaRPr lang="en-US" sz="1600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26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Merging crowd-sourced content back into official documentation</a:t>
            </a:r>
          </a:p>
          <a:p>
            <a:endParaRPr lang="en-US" sz="28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Continued Work: Improving merge control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" y="2701883"/>
            <a:ext cx="9144000" cy="413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48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Merging crowd-sourced content back into official documentation</a:t>
            </a:r>
          </a:p>
          <a:p>
            <a:endParaRPr lang="en-US" sz="28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Continued Work: Improving merge control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6267"/>
            <a:ext cx="9144000" cy="413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4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Support </a:t>
            </a:r>
            <a:r>
              <a:rPr lang="en-US" sz="2800" dirty="0" err="1" smtClean="0"/>
              <a:t>crowdsourced</a:t>
            </a:r>
            <a:r>
              <a:rPr lang="en-US" sz="2800" dirty="0" smtClean="0"/>
              <a:t> DDI curation through CED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AR</a:t>
            </a:r>
          </a:p>
          <a:p>
            <a:pPr lvl="1"/>
            <a:r>
              <a:rPr lang="en-US" sz="2400" dirty="0" smtClean="0"/>
              <a:t>Accommodating more users </a:t>
            </a:r>
          </a:p>
          <a:p>
            <a:pPr lvl="1"/>
            <a:r>
              <a:rPr lang="en-US" sz="2400" dirty="0" smtClean="0"/>
              <a:t>Allow for application specific customization</a:t>
            </a:r>
          </a:p>
          <a:p>
            <a:pPr lvl="1"/>
            <a:r>
              <a:rPr lang="en-US" sz="2400" dirty="0" smtClean="0"/>
              <a:t>Create incentives and guidance for users</a:t>
            </a:r>
          </a:p>
          <a:p>
            <a:pPr lvl="1"/>
            <a:r>
              <a:rPr lang="en-US" sz="2400" dirty="0" smtClean="0"/>
              <a:t>Abstract technical barriers</a:t>
            </a:r>
            <a:endParaRPr lang="en-US" sz="2800" dirty="0" smtClean="0"/>
          </a:p>
          <a:p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43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Tagging variables with a controlled </a:t>
            </a:r>
            <a:r>
              <a:rPr lang="en-US" sz="2800" dirty="0"/>
              <a:t>vocabulary and </a:t>
            </a:r>
            <a:r>
              <a:rPr lang="en-US" sz="2800" dirty="0" smtClean="0"/>
              <a:t>a folksonomy</a:t>
            </a:r>
          </a:p>
          <a:p>
            <a:endParaRPr lang="en-US" sz="2800" dirty="0" smtClean="0"/>
          </a:p>
          <a:p>
            <a:endParaRPr lang="en-US" sz="28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Continued </a:t>
            </a:r>
            <a:r>
              <a:rPr lang="en-US" dirty="0" smtClean="0"/>
              <a:t>Work: Facilitating Editing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38139"/>
          <a:stretch/>
        </p:blipFill>
        <p:spPr>
          <a:xfrm>
            <a:off x="1295400" y="2915158"/>
            <a:ext cx="6083973" cy="346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16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85750" y="1828800"/>
            <a:ext cx="4692650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Thank you! </a:t>
            </a:r>
          </a:p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152400" y="4968875"/>
            <a:ext cx="62484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bap63@cornell.edu</a:t>
            </a:r>
            <a:endParaRPr lang="en-US" dirty="0" smtClean="0"/>
          </a:p>
          <a:p>
            <a:r>
              <a:rPr lang="en-US" dirty="0" smtClean="0"/>
              <a:t>ncrn.cornell.edu</a:t>
            </a:r>
          </a:p>
          <a:p>
            <a:r>
              <a:rPr lang="en-US" dirty="0"/>
              <a:t>github.com/</a:t>
            </a:r>
            <a:r>
              <a:rPr lang="en-US" dirty="0" err="1"/>
              <a:t>ncrncornell</a:t>
            </a: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09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Initial metadata (DDI) has been created and ingested into a CED²AR instance</a:t>
            </a:r>
          </a:p>
          <a:p>
            <a:r>
              <a:rPr lang="en-US" sz="2800" dirty="0" smtClean="0"/>
              <a:t>Metadata may be</a:t>
            </a:r>
          </a:p>
          <a:p>
            <a:pPr lvl="1"/>
            <a:r>
              <a:rPr lang="en-US" sz="2400" dirty="0" smtClean="0"/>
              <a:t>Incomplete (valid DDI but empty or non-informative fields)</a:t>
            </a:r>
          </a:p>
          <a:p>
            <a:pPr lvl="1"/>
            <a:r>
              <a:rPr lang="en-US" sz="2400" dirty="0" smtClean="0"/>
              <a:t>Lacking user feedback (on value or constraints of variables)</a:t>
            </a:r>
          </a:p>
          <a:p>
            <a:r>
              <a:rPr lang="en-US" sz="3000" dirty="0" smtClean="0"/>
              <a:t>Assumption: </a:t>
            </a:r>
          </a:p>
          <a:p>
            <a:pPr lvl="1"/>
            <a:r>
              <a:rPr lang="en-US" dirty="0" smtClean="0"/>
              <a:t>Archivist is not the only specialist on a particular dataset</a:t>
            </a:r>
          </a:p>
          <a:p>
            <a:pPr lvl="1"/>
            <a:r>
              <a:rPr lang="en-US" dirty="0" smtClean="0"/>
              <a:t>Users collectively have information that is not initially included in metadata</a:t>
            </a:r>
          </a:p>
          <a:p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point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20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Ingest 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" y="1752600"/>
            <a:ext cx="9065913" cy="395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7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sz="2800" dirty="0" smtClean="0"/>
              <a:t>User searches through CED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AR or external search engine</a:t>
            </a:r>
          </a:p>
          <a:p>
            <a:pPr marL="514350" indent="-514350">
              <a:buAutoNum type="arabicPeriod"/>
            </a:pPr>
            <a:r>
              <a:rPr lang="en-US" sz="2800" dirty="0" smtClean="0"/>
              <a:t>User discovers data relevant to their query</a:t>
            </a:r>
          </a:p>
          <a:p>
            <a:pPr marL="514350" indent="-514350">
              <a:buAutoNum type="arabicPeriod"/>
            </a:pPr>
            <a:r>
              <a:rPr lang="en-US" sz="2800" dirty="0" smtClean="0"/>
              <a:t>User can choose to contribute structured </a:t>
            </a:r>
            <a:r>
              <a:rPr lang="en-US" sz="2800" dirty="0"/>
              <a:t>or unstructured documentation </a:t>
            </a:r>
            <a:r>
              <a:rPr lang="en-US" sz="2800" dirty="0" smtClean="0"/>
              <a:t>for datasets</a:t>
            </a:r>
          </a:p>
          <a:p>
            <a:pPr marL="914400" lvl="1" indent="-514350"/>
            <a:r>
              <a:rPr lang="en-US" sz="2400" dirty="0" smtClean="0"/>
              <a:t>No DDI knowledge required – user documents on fields, without needing to know how that fits into a particular metadata structure</a:t>
            </a:r>
          </a:p>
          <a:p>
            <a:pPr marL="914400" lvl="1" indent="-514350"/>
            <a:r>
              <a:rPr lang="en-US" sz="2400" dirty="0" smtClean="0"/>
              <a:t>May involve creating links (provenance) to other datasets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 </a:t>
            </a:r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0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2800" dirty="0"/>
              <a:t>Search engine </a:t>
            </a:r>
            <a:r>
              <a:rPr lang="en-US" sz="2800" dirty="0" smtClean="0"/>
              <a:t>optimization enhancements to DDI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2800" dirty="0" smtClean="0"/>
              <a:t>Exposing community contributions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spcBef>
                <a:spcPct val="0"/>
              </a:spcBef>
              <a:buNone/>
            </a:pPr>
            <a:r>
              <a:rPr lang="en-US" dirty="0" smtClean="0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Retaining </a:t>
            </a:r>
            <a:r>
              <a:rPr lang="en-US" dirty="0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Users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2800" dirty="0" smtClean="0"/>
              <a:t>Flexible authentication</a:t>
            </a:r>
          </a:p>
          <a:p>
            <a:pPr marL="514350" indent="-514350">
              <a:buAutoNum type="arabicPeriod"/>
            </a:pPr>
            <a:r>
              <a:rPr lang="en-US" sz="2800" dirty="0" smtClean="0"/>
              <a:t>Easy to use editor</a:t>
            </a:r>
          </a:p>
          <a:p>
            <a:pPr marL="514350" indent="-514350">
              <a:buAutoNum type="arabicPeriod"/>
            </a:pPr>
            <a:r>
              <a:rPr lang="en-US" sz="2800" dirty="0" smtClean="0"/>
              <a:t>Metadata scoring</a:t>
            </a:r>
          </a:p>
          <a:p>
            <a:pPr marL="514350" indent="-514350">
              <a:buAutoNum type="arabicPeriod"/>
            </a:pPr>
            <a:r>
              <a:rPr lang="en-US" sz="2800" dirty="0" smtClean="0"/>
              <a:t>Tracking and identifying community contributions</a:t>
            </a:r>
          </a:p>
          <a:p>
            <a:pPr marL="0" indent="0">
              <a:buNone/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Attracting Users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65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</a:t>
            </a:r>
            <a:r>
              <a:rPr lang="en-US" dirty="0"/>
              <a:t>Engine Optimization</a:t>
            </a:r>
          </a:p>
        </p:txBody>
      </p:sp>
      <p:sp>
        <p:nvSpPr>
          <p:cNvPr id="5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85750" y="1752600"/>
            <a:ext cx="8678863" cy="399891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Expanding the interoperability of DDI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17721"/>
          <a:stretch/>
        </p:blipFill>
        <p:spPr>
          <a:xfrm>
            <a:off x="1295400" y="2537048"/>
            <a:ext cx="6082029" cy="39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7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B31B1B"/>
      </a:accent1>
      <a:accent2>
        <a:srgbClr val="4D4F53"/>
      </a:accent2>
      <a:accent3>
        <a:srgbClr val="A2998B"/>
      </a:accent3>
      <a:accent4>
        <a:srgbClr val="EF9595"/>
      </a:accent4>
      <a:accent5>
        <a:srgbClr val="7D7364"/>
      </a:accent5>
      <a:accent6>
        <a:srgbClr val="A8B1C4"/>
      </a:accent6>
      <a:hlink>
        <a:srgbClr val="3B4558"/>
      </a:hlink>
      <a:folHlink>
        <a:srgbClr val="596784"/>
      </a:folHlink>
    </a:clrScheme>
    <a:fontScheme name="Custom 2">
      <a:majorFont>
        <a:latin typeface="Helvetica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4019</TotalTime>
  <Words>1833</Words>
  <Application>Microsoft Office PowerPoint</Application>
  <PresentationFormat>On-screen Show (4:3)</PresentationFormat>
  <Paragraphs>414</Paragraphs>
  <Slides>41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Helvetica</vt:lpstr>
      <vt:lpstr>Times</vt:lpstr>
      <vt:lpstr>Office Theme</vt:lpstr>
      <vt:lpstr>PowerPoint Presentation</vt:lpstr>
      <vt:lpstr>What is CED2AR?</vt:lpstr>
      <vt:lpstr>Initial Focus</vt:lpstr>
      <vt:lpstr>Now</vt:lpstr>
      <vt:lpstr>Starting point here</vt:lpstr>
      <vt:lpstr>Ingest Workflow</vt:lpstr>
      <vt:lpstr>User Workflow</vt:lpstr>
      <vt:lpstr>Attracting Users</vt:lpstr>
      <vt:lpstr>Search Engine Optimization</vt:lpstr>
      <vt:lpstr>Authentication</vt:lpstr>
      <vt:lpstr>Editing</vt:lpstr>
      <vt:lpstr>Editing</vt:lpstr>
      <vt:lpstr>Editing</vt:lpstr>
      <vt:lpstr>Metadata Scoring</vt:lpstr>
      <vt:lpstr>User Contributions</vt:lpstr>
      <vt:lpstr>Versioning</vt:lpstr>
      <vt:lpstr>Architecture</vt:lpstr>
      <vt:lpstr>Architecture</vt:lpstr>
      <vt:lpstr>Architecture</vt:lpstr>
      <vt:lpstr>Architecture</vt:lpstr>
      <vt:lpstr>Architecture</vt:lpstr>
      <vt:lpstr>Architecture</vt:lpstr>
      <vt:lpstr>Architecture</vt:lpstr>
      <vt:lpstr>Architecture</vt:lpstr>
      <vt:lpstr>Remote Location</vt:lpstr>
      <vt:lpstr>Remote Location</vt:lpstr>
      <vt:lpstr>Tracking Changes</vt:lpstr>
      <vt:lpstr>Continued Work: Improving merge control</vt:lpstr>
      <vt:lpstr>Continued Work: The uncontrolled merge</vt:lpstr>
      <vt:lpstr>Architecture (alternate)</vt:lpstr>
      <vt:lpstr>Architecture (alternate)</vt:lpstr>
      <vt:lpstr>Architecture (alternate)</vt:lpstr>
      <vt:lpstr>Architecture (alternate)</vt:lpstr>
      <vt:lpstr>Architecture (alternate)</vt:lpstr>
      <vt:lpstr>Architecture (alternate)</vt:lpstr>
      <vt:lpstr>Architecture (alternate)</vt:lpstr>
      <vt:lpstr>Architecture (alternate)</vt:lpstr>
      <vt:lpstr>Continued Work: Improving merge control</vt:lpstr>
      <vt:lpstr>Continued Work: Improving merge control</vt:lpstr>
      <vt:lpstr>Continued Work: Facilitating Editing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Perry</dc:creator>
  <cp:lastModifiedBy>Ben Perry</cp:lastModifiedBy>
  <cp:revision>314</cp:revision>
  <dcterms:created xsi:type="dcterms:W3CDTF">2014-05-07T13:58:10Z</dcterms:created>
  <dcterms:modified xsi:type="dcterms:W3CDTF">2015-05-05T19:45:25Z</dcterms:modified>
</cp:coreProperties>
</file>